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1" r:id="rId1"/>
  </p:sldMasterIdLst>
  <p:notesMasterIdLst>
    <p:notesMasterId r:id="rId3"/>
  </p:notesMasterIdLst>
  <p:sldIdLst>
    <p:sldId id="256" r:id="rId2"/>
  </p:sldIdLst>
  <p:sldSz cx="40233600" cy="32918400"/>
  <p:notesSz cx="9144000" cy="6858000"/>
  <p:custDataLst>
    <p:tags r:id="rId4"/>
  </p:custDataLst>
  <p:defaultTextStyle>
    <a:defPPr>
      <a:defRPr lang="en-US"/>
    </a:defPPr>
    <a:lvl1pPr marL="0" algn="l" defTabSz="2194389" rtl="0" eaLnBrk="1" latinLnBrk="0" hangingPunct="1">
      <a:defRPr sz="8633" kern="1200">
        <a:solidFill>
          <a:schemeClr val="tx1"/>
        </a:solidFill>
        <a:latin typeface="+mn-lt"/>
        <a:ea typeface="+mn-ea"/>
        <a:cs typeface="+mn-cs"/>
      </a:defRPr>
    </a:lvl1pPr>
    <a:lvl2pPr marL="2194389" algn="l" defTabSz="2194389" rtl="0" eaLnBrk="1" latinLnBrk="0" hangingPunct="1">
      <a:defRPr sz="8633" kern="1200">
        <a:solidFill>
          <a:schemeClr val="tx1"/>
        </a:solidFill>
        <a:latin typeface="+mn-lt"/>
        <a:ea typeface="+mn-ea"/>
        <a:cs typeface="+mn-cs"/>
      </a:defRPr>
    </a:lvl2pPr>
    <a:lvl3pPr marL="4388777" algn="l" defTabSz="2194389" rtl="0" eaLnBrk="1" latinLnBrk="0" hangingPunct="1">
      <a:defRPr sz="8633" kern="1200">
        <a:solidFill>
          <a:schemeClr val="tx1"/>
        </a:solidFill>
        <a:latin typeface="+mn-lt"/>
        <a:ea typeface="+mn-ea"/>
        <a:cs typeface="+mn-cs"/>
      </a:defRPr>
    </a:lvl3pPr>
    <a:lvl4pPr marL="6583167" algn="l" defTabSz="2194389" rtl="0" eaLnBrk="1" latinLnBrk="0" hangingPunct="1">
      <a:defRPr sz="8633" kern="1200">
        <a:solidFill>
          <a:schemeClr val="tx1"/>
        </a:solidFill>
        <a:latin typeface="+mn-lt"/>
        <a:ea typeface="+mn-ea"/>
        <a:cs typeface="+mn-cs"/>
      </a:defRPr>
    </a:lvl4pPr>
    <a:lvl5pPr marL="8777556" algn="l" defTabSz="2194389" rtl="0" eaLnBrk="1" latinLnBrk="0" hangingPunct="1">
      <a:defRPr sz="8633" kern="1200">
        <a:solidFill>
          <a:schemeClr val="tx1"/>
        </a:solidFill>
        <a:latin typeface="+mn-lt"/>
        <a:ea typeface="+mn-ea"/>
        <a:cs typeface="+mn-cs"/>
      </a:defRPr>
    </a:lvl5pPr>
    <a:lvl6pPr marL="10971944" algn="l" defTabSz="2194389" rtl="0" eaLnBrk="1" latinLnBrk="0" hangingPunct="1">
      <a:defRPr sz="8633" kern="1200">
        <a:solidFill>
          <a:schemeClr val="tx1"/>
        </a:solidFill>
        <a:latin typeface="+mn-lt"/>
        <a:ea typeface="+mn-ea"/>
        <a:cs typeface="+mn-cs"/>
      </a:defRPr>
    </a:lvl6pPr>
    <a:lvl7pPr marL="13166333" algn="l" defTabSz="2194389" rtl="0" eaLnBrk="1" latinLnBrk="0" hangingPunct="1">
      <a:defRPr sz="8633" kern="1200">
        <a:solidFill>
          <a:schemeClr val="tx1"/>
        </a:solidFill>
        <a:latin typeface="+mn-lt"/>
        <a:ea typeface="+mn-ea"/>
        <a:cs typeface="+mn-cs"/>
      </a:defRPr>
    </a:lvl7pPr>
    <a:lvl8pPr marL="15360723" algn="l" defTabSz="2194389" rtl="0" eaLnBrk="1" latinLnBrk="0" hangingPunct="1">
      <a:defRPr sz="8633" kern="1200">
        <a:solidFill>
          <a:schemeClr val="tx1"/>
        </a:solidFill>
        <a:latin typeface="+mn-lt"/>
        <a:ea typeface="+mn-ea"/>
        <a:cs typeface="+mn-cs"/>
      </a:defRPr>
    </a:lvl8pPr>
    <a:lvl9pPr marL="17555111" algn="l" defTabSz="2194389" rtl="0" eaLnBrk="1" latinLnBrk="0" hangingPunct="1">
      <a:defRPr sz="863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2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2034"/>
    <a:srgbClr val="090F81"/>
    <a:srgbClr val="FFFF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68" autoAdjust="0"/>
    <p:restoredTop sz="98574" autoAdjust="0"/>
  </p:normalViewPr>
  <p:slideViewPr>
    <p:cSldViewPr snapToGrid="0" snapToObjects="1">
      <p:cViewPr varScale="1">
        <p:scale>
          <a:sx n="13" d="100"/>
          <a:sy n="13" d="100"/>
        </p:scale>
        <p:origin x="84" y="360"/>
      </p:cViewPr>
      <p:guideLst>
        <p:guide orient="horz" pos="10368"/>
        <p:guide pos="1267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E719822-486F-A34C-8F4B-3FC1C09EFD19}" type="datetimeFigureOut">
              <a:rPr lang="en-US" smtClean="0"/>
              <a:t>8/12/2015</a:t>
            </a:fld>
            <a:endParaRPr lang="en-US" dirty="0"/>
          </a:p>
        </p:txBody>
      </p:sp>
      <p:sp>
        <p:nvSpPr>
          <p:cNvPr id="4" name="Slide Image Placeholder 3"/>
          <p:cNvSpPr>
            <a:spLocks noGrp="1" noRot="1" noChangeAspect="1"/>
          </p:cNvSpPr>
          <p:nvPr>
            <p:ph type="sldImg" idx="2"/>
          </p:nvPr>
        </p:nvSpPr>
        <p:spPr>
          <a:xfrm>
            <a:off x="3000375" y="514350"/>
            <a:ext cx="314325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398F7A3D-6FC2-1F43-89BD-BD274AB3782B}" type="slidenum">
              <a:rPr lang="en-US" smtClean="0"/>
              <a:t>‹#›</a:t>
            </a:fld>
            <a:endParaRPr lang="en-US" dirty="0"/>
          </a:p>
        </p:txBody>
      </p:sp>
    </p:spTree>
    <p:extLst>
      <p:ext uri="{BB962C8B-B14F-4D97-AF65-F5344CB8AC3E}">
        <p14:creationId xmlns:p14="http://schemas.microsoft.com/office/powerpoint/2010/main" val="388528292"/>
      </p:ext>
    </p:extLst>
  </p:cSld>
  <p:clrMap bg1="lt1" tx1="dk1" bg2="lt2" tx2="dk2" accent1="accent1" accent2="accent2" accent3="accent3" accent4="accent4" accent5="accent5" accent6="accent6" hlink="hlink" folHlink="folHlink"/>
  <p:notesStyle>
    <a:lvl1pPr marL="0" algn="l" defTabSz="2194389" rtl="0" eaLnBrk="1" latinLnBrk="0" hangingPunct="1">
      <a:defRPr sz="5716" kern="1200">
        <a:solidFill>
          <a:schemeClr val="tx1"/>
        </a:solidFill>
        <a:latin typeface="+mn-lt"/>
        <a:ea typeface="+mn-ea"/>
        <a:cs typeface="+mn-cs"/>
      </a:defRPr>
    </a:lvl1pPr>
    <a:lvl2pPr marL="2194389" algn="l" defTabSz="2194389" rtl="0" eaLnBrk="1" latinLnBrk="0" hangingPunct="1">
      <a:defRPr sz="5716" kern="1200">
        <a:solidFill>
          <a:schemeClr val="tx1"/>
        </a:solidFill>
        <a:latin typeface="+mn-lt"/>
        <a:ea typeface="+mn-ea"/>
        <a:cs typeface="+mn-cs"/>
      </a:defRPr>
    </a:lvl2pPr>
    <a:lvl3pPr marL="4388777" algn="l" defTabSz="2194389" rtl="0" eaLnBrk="1" latinLnBrk="0" hangingPunct="1">
      <a:defRPr sz="5716" kern="1200">
        <a:solidFill>
          <a:schemeClr val="tx1"/>
        </a:solidFill>
        <a:latin typeface="+mn-lt"/>
        <a:ea typeface="+mn-ea"/>
        <a:cs typeface="+mn-cs"/>
      </a:defRPr>
    </a:lvl3pPr>
    <a:lvl4pPr marL="6583167" algn="l" defTabSz="2194389" rtl="0" eaLnBrk="1" latinLnBrk="0" hangingPunct="1">
      <a:defRPr sz="5716" kern="1200">
        <a:solidFill>
          <a:schemeClr val="tx1"/>
        </a:solidFill>
        <a:latin typeface="+mn-lt"/>
        <a:ea typeface="+mn-ea"/>
        <a:cs typeface="+mn-cs"/>
      </a:defRPr>
    </a:lvl4pPr>
    <a:lvl5pPr marL="8777556" algn="l" defTabSz="2194389" rtl="0" eaLnBrk="1" latinLnBrk="0" hangingPunct="1">
      <a:defRPr sz="5716" kern="1200">
        <a:solidFill>
          <a:schemeClr val="tx1"/>
        </a:solidFill>
        <a:latin typeface="+mn-lt"/>
        <a:ea typeface="+mn-ea"/>
        <a:cs typeface="+mn-cs"/>
      </a:defRPr>
    </a:lvl5pPr>
    <a:lvl6pPr marL="10971944" algn="l" defTabSz="2194389" rtl="0" eaLnBrk="1" latinLnBrk="0" hangingPunct="1">
      <a:defRPr sz="5716" kern="1200">
        <a:solidFill>
          <a:schemeClr val="tx1"/>
        </a:solidFill>
        <a:latin typeface="+mn-lt"/>
        <a:ea typeface="+mn-ea"/>
        <a:cs typeface="+mn-cs"/>
      </a:defRPr>
    </a:lvl6pPr>
    <a:lvl7pPr marL="13166333" algn="l" defTabSz="2194389" rtl="0" eaLnBrk="1" latinLnBrk="0" hangingPunct="1">
      <a:defRPr sz="5716" kern="1200">
        <a:solidFill>
          <a:schemeClr val="tx1"/>
        </a:solidFill>
        <a:latin typeface="+mn-lt"/>
        <a:ea typeface="+mn-ea"/>
        <a:cs typeface="+mn-cs"/>
      </a:defRPr>
    </a:lvl7pPr>
    <a:lvl8pPr marL="15360723" algn="l" defTabSz="2194389" rtl="0" eaLnBrk="1" latinLnBrk="0" hangingPunct="1">
      <a:defRPr sz="5716" kern="1200">
        <a:solidFill>
          <a:schemeClr val="tx1"/>
        </a:solidFill>
        <a:latin typeface="+mn-lt"/>
        <a:ea typeface="+mn-ea"/>
        <a:cs typeface="+mn-cs"/>
      </a:defRPr>
    </a:lvl8pPr>
    <a:lvl9pPr marL="17555111" algn="l" defTabSz="2194389" rtl="0" eaLnBrk="1" latinLnBrk="0" hangingPunct="1">
      <a:defRPr sz="571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00375" y="514350"/>
            <a:ext cx="314325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8F7A3D-6FC2-1F43-89BD-BD274AB3782B}" type="slidenum">
              <a:rPr lang="en-US" smtClean="0"/>
              <a:t>1</a:t>
            </a:fld>
            <a:endParaRPr lang="en-US" dirty="0"/>
          </a:p>
        </p:txBody>
      </p:sp>
    </p:spTree>
    <p:extLst>
      <p:ext uri="{BB962C8B-B14F-4D97-AF65-F5344CB8AC3E}">
        <p14:creationId xmlns:p14="http://schemas.microsoft.com/office/powerpoint/2010/main" val="3897230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0226048"/>
            <a:ext cx="3419856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040" y="18653760"/>
            <a:ext cx="28163520" cy="8412480"/>
          </a:xfrm>
        </p:spPr>
        <p:txBody>
          <a:bodyPr/>
          <a:lstStyle>
            <a:lvl1pPr marL="0" indent="0" algn="ctr">
              <a:buNone/>
              <a:defRPr>
                <a:solidFill>
                  <a:schemeClr val="tx1">
                    <a:tint val="75000"/>
                  </a:schemeClr>
                </a:solidFill>
              </a:defRPr>
            </a:lvl1pPr>
            <a:lvl2pPr marL="1723894" indent="0" algn="ctr">
              <a:buNone/>
              <a:defRPr>
                <a:solidFill>
                  <a:schemeClr val="tx1">
                    <a:tint val="75000"/>
                  </a:schemeClr>
                </a:solidFill>
              </a:defRPr>
            </a:lvl2pPr>
            <a:lvl3pPr marL="3447788" indent="0" algn="ctr">
              <a:buNone/>
              <a:defRPr>
                <a:solidFill>
                  <a:schemeClr val="tx1">
                    <a:tint val="75000"/>
                  </a:schemeClr>
                </a:solidFill>
              </a:defRPr>
            </a:lvl3pPr>
            <a:lvl4pPr marL="5171682" indent="0" algn="ctr">
              <a:buNone/>
              <a:defRPr>
                <a:solidFill>
                  <a:schemeClr val="tx1">
                    <a:tint val="75000"/>
                  </a:schemeClr>
                </a:solidFill>
              </a:defRPr>
            </a:lvl4pPr>
            <a:lvl5pPr marL="6895576" indent="0" algn="ctr">
              <a:buNone/>
              <a:defRPr>
                <a:solidFill>
                  <a:schemeClr val="tx1">
                    <a:tint val="75000"/>
                  </a:schemeClr>
                </a:solidFill>
              </a:defRPr>
            </a:lvl5pPr>
            <a:lvl6pPr marL="8619470" indent="0" algn="ctr">
              <a:buNone/>
              <a:defRPr>
                <a:solidFill>
                  <a:schemeClr val="tx1">
                    <a:tint val="75000"/>
                  </a:schemeClr>
                </a:solidFill>
              </a:defRPr>
            </a:lvl6pPr>
            <a:lvl7pPr marL="10343364" indent="0" algn="ctr">
              <a:buNone/>
              <a:defRPr>
                <a:solidFill>
                  <a:schemeClr val="tx1">
                    <a:tint val="75000"/>
                  </a:schemeClr>
                </a:solidFill>
              </a:defRPr>
            </a:lvl7pPr>
            <a:lvl8pPr marL="12067258" indent="0" algn="ctr">
              <a:buNone/>
              <a:defRPr>
                <a:solidFill>
                  <a:schemeClr val="tx1">
                    <a:tint val="75000"/>
                  </a:schemeClr>
                </a:solidFill>
              </a:defRPr>
            </a:lvl8pPr>
            <a:lvl9pPr marL="1379115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C75126-CF0B-1449-BE95-4627E3DAEB20}" type="datetimeFigureOut">
              <a:rPr lang="en-US" smtClean="0"/>
              <a:t>8/12/2015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dirty="0"/>
          </a:p>
        </p:txBody>
      </p:sp>
    </p:spTree>
    <p:extLst>
      <p:ext uri="{BB962C8B-B14F-4D97-AF65-F5344CB8AC3E}">
        <p14:creationId xmlns:p14="http://schemas.microsoft.com/office/powerpoint/2010/main" val="1871374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C75126-CF0B-1449-BE95-4627E3DAEB20}" type="datetimeFigureOut">
              <a:rPr lang="en-US" smtClean="0"/>
              <a:t>8/12/2015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A1C0F1-3B8C-8549-8BDB-61E1A7C795A5}" type="slidenum">
              <a:rPr lang="en-US" smtClean="0"/>
              <a:t>‹#›</a:t>
            </a:fld>
            <a:endParaRPr lang="en-US" dirty="0"/>
          </a:p>
        </p:txBody>
      </p:sp>
    </p:spTree>
    <p:extLst>
      <p:ext uri="{BB962C8B-B14F-4D97-AF65-F5344CB8AC3E}">
        <p14:creationId xmlns:p14="http://schemas.microsoft.com/office/powerpoint/2010/main" val="400872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360" y="1318270"/>
            <a:ext cx="905256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11680" y="1318270"/>
            <a:ext cx="2648712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C75126-CF0B-1449-BE95-4627E3DAEB20}" type="datetimeFigureOut">
              <a:rPr lang="en-US" smtClean="0"/>
              <a:t>8/12/2015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A1C0F1-3B8C-8549-8BDB-61E1A7C795A5}" type="slidenum">
              <a:rPr lang="en-US" smtClean="0"/>
              <a:t>‹#›</a:t>
            </a:fld>
            <a:endParaRPr lang="en-US" dirty="0"/>
          </a:p>
        </p:txBody>
      </p:sp>
    </p:spTree>
    <p:extLst>
      <p:ext uri="{BB962C8B-B14F-4D97-AF65-F5344CB8AC3E}">
        <p14:creationId xmlns:p14="http://schemas.microsoft.com/office/powerpoint/2010/main" val="2313926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C75126-CF0B-1449-BE95-4627E3DAEB20}" type="datetimeFigureOut">
              <a:rPr lang="en-US" smtClean="0"/>
              <a:t>8/12/2015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A1C0F1-3B8C-8549-8BDB-61E1A7C795A5}" type="slidenum">
              <a:rPr lang="en-US" smtClean="0"/>
              <a:t>‹#›</a:t>
            </a:fld>
            <a:endParaRPr lang="en-US" dirty="0"/>
          </a:p>
        </p:txBody>
      </p:sp>
    </p:spTree>
    <p:extLst>
      <p:ext uri="{BB962C8B-B14F-4D97-AF65-F5344CB8AC3E}">
        <p14:creationId xmlns:p14="http://schemas.microsoft.com/office/powerpoint/2010/main" val="359972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21153122"/>
            <a:ext cx="34198560" cy="6537960"/>
          </a:xfrm>
        </p:spPr>
        <p:txBody>
          <a:bodyPr anchor="t"/>
          <a:lstStyle>
            <a:lvl1pPr algn="l">
              <a:defRPr sz="15126" b="1" cap="all"/>
            </a:lvl1pPr>
          </a:lstStyle>
          <a:p>
            <a:r>
              <a:rPr lang="en-US" smtClean="0"/>
              <a:t>Click to edit Master title style</a:t>
            </a:r>
            <a:endParaRPr lang="en-US"/>
          </a:p>
        </p:txBody>
      </p:sp>
      <p:sp>
        <p:nvSpPr>
          <p:cNvPr id="3" name="Text Placeholder 2"/>
          <p:cNvSpPr>
            <a:spLocks noGrp="1"/>
          </p:cNvSpPr>
          <p:nvPr>
            <p:ph type="body" idx="1"/>
          </p:nvPr>
        </p:nvSpPr>
        <p:spPr>
          <a:xfrm>
            <a:off x="3178177" y="13952230"/>
            <a:ext cx="34198560" cy="7200898"/>
          </a:xfrm>
        </p:spPr>
        <p:txBody>
          <a:bodyPr anchor="b"/>
          <a:lstStyle>
            <a:lvl1pPr marL="0" indent="0">
              <a:buNone/>
              <a:defRPr sz="7517">
                <a:solidFill>
                  <a:schemeClr val="tx1">
                    <a:tint val="75000"/>
                  </a:schemeClr>
                </a:solidFill>
              </a:defRPr>
            </a:lvl1pPr>
            <a:lvl2pPr marL="1723894" indent="0">
              <a:buNone/>
              <a:defRPr sz="6784">
                <a:solidFill>
                  <a:schemeClr val="tx1">
                    <a:tint val="75000"/>
                  </a:schemeClr>
                </a:solidFill>
              </a:defRPr>
            </a:lvl2pPr>
            <a:lvl3pPr marL="3447788" indent="0">
              <a:buNone/>
              <a:defRPr sz="6050">
                <a:solidFill>
                  <a:schemeClr val="tx1">
                    <a:tint val="75000"/>
                  </a:schemeClr>
                </a:solidFill>
              </a:defRPr>
            </a:lvl3pPr>
            <a:lvl4pPr marL="5171682" indent="0">
              <a:buNone/>
              <a:defRPr sz="5317">
                <a:solidFill>
                  <a:schemeClr val="tx1">
                    <a:tint val="75000"/>
                  </a:schemeClr>
                </a:solidFill>
              </a:defRPr>
            </a:lvl4pPr>
            <a:lvl5pPr marL="6895576" indent="0">
              <a:buNone/>
              <a:defRPr sz="5317">
                <a:solidFill>
                  <a:schemeClr val="tx1">
                    <a:tint val="75000"/>
                  </a:schemeClr>
                </a:solidFill>
              </a:defRPr>
            </a:lvl5pPr>
            <a:lvl6pPr marL="8619470" indent="0">
              <a:buNone/>
              <a:defRPr sz="5317">
                <a:solidFill>
                  <a:schemeClr val="tx1">
                    <a:tint val="75000"/>
                  </a:schemeClr>
                </a:solidFill>
              </a:defRPr>
            </a:lvl6pPr>
            <a:lvl7pPr marL="10343364" indent="0">
              <a:buNone/>
              <a:defRPr sz="5317">
                <a:solidFill>
                  <a:schemeClr val="tx1">
                    <a:tint val="75000"/>
                  </a:schemeClr>
                </a:solidFill>
              </a:defRPr>
            </a:lvl7pPr>
            <a:lvl8pPr marL="12067258" indent="0">
              <a:buNone/>
              <a:defRPr sz="5317">
                <a:solidFill>
                  <a:schemeClr val="tx1">
                    <a:tint val="75000"/>
                  </a:schemeClr>
                </a:solidFill>
              </a:defRPr>
            </a:lvl8pPr>
            <a:lvl9pPr marL="13791152" indent="0">
              <a:buNone/>
              <a:defRPr sz="531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C75126-CF0B-1449-BE95-4627E3DAEB20}" type="datetimeFigureOut">
              <a:rPr lang="en-US" smtClean="0"/>
              <a:t>8/12/2015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A1C0F1-3B8C-8549-8BDB-61E1A7C795A5}" type="slidenum">
              <a:rPr lang="en-US" smtClean="0"/>
              <a:t>‹#›</a:t>
            </a:fld>
            <a:endParaRPr lang="en-US" dirty="0"/>
          </a:p>
        </p:txBody>
      </p:sp>
    </p:spTree>
    <p:extLst>
      <p:ext uri="{BB962C8B-B14F-4D97-AF65-F5344CB8AC3E}">
        <p14:creationId xmlns:p14="http://schemas.microsoft.com/office/powerpoint/2010/main" val="1945945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11680" y="7680968"/>
            <a:ext cx="17769840" cy="21724622"/>
          </a:xfrm>
        </p:spPr>
        <p:txBody>
          <a:bodyPr/>
          <a:lstStyle>
            <a:lvl1pPr>
              <a:defRPr sz="10542"/>
            </a:lvl1pPr>
            <a:lvl2pPr>
              <a:defRPr sz="9075"/>
            </a:lvl2pPr>
            <a:lvl3pPr>
              <a:defRPr sz="7517"/>
            </a:lvl3pPr>
            <a:lvl4pPr>
              <a:defRPr sz="6784"/>
            </a:lvl4pPr>
            <a:lvl5pPr>
              <a:defRPr sz="6784"/>
            </a:lvl5pPr>
            <a:lvl6pPr>
              <a:defRPr sz="6784"/>
            </a:lvl6pPr>
            <a:lvl7pPr>
              <a:defRPr sz="6784"/>
            </a:lvl7pPr>
            <a:lvl8pPr>
              <a:defRPr sz="6784"/>
            </a:lvl8pPr>
            <a:lvl9pPr>
              <a:defRPr sz="678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452080" y="7680968"/>
            <a:ext cx="17769840" cy="21724622"/>
          </a:xfrm>
        </p:spPr>
        <p:txBody>
          <a:bodyPr/>
          <a:lstStyle>
            <a:lvl1pPr>
              <a:defRPr sz="10542"/>
            </a:lvl1pPr>
            <a:lvl2pPr>
              <a:defRPr sz="9075"/>
            </a:lvl2pPr>
            <a:lvl3pPr>
              <a:defRPr sz="7517"/>
            </a:lvl3pPr>
            <a:lvl4pPr>
              <a:defRPr sz="6784"/>
            </a:lvl4pPr>
            <a:lvl5pPr>
              <a:defRPr sz="6784"/>
            </a:lvl5pPr>
            <a:lvl6pPr>
              <a:defRPr sz="6784"/>
            </a:lvl6pPr>
            <a:lvl7pPr>
              <a:defRPr sz="6784"/>
            </a:lvl7pPr>
            <a:lvl8pPr>
              <a:defRPr sz="6784"/>
            </a:lvl8pPr>
            <a:lvl9pPr>
              <a:defRPr sz="678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C75126-CF0B-1449-BE95-4627E3DAEB20}" type="datetimeFigureOut">
              <a:rPr lang="en-US" smtClean="0"/>
              <a:t>8/12/2015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A1C0F1-3B8C-8549-8BDB-61E1A7C795A5}" type="slidenum">
              <a:rPr lang="en-US" smtClean="0"/>
              <a:t>‹#›</a:t>
            </a:fld>
            <a:endParaRPr lang="en-US" dirty="0"/>
          </a:p>
        </p:txBody>
      </p:sp>
    </p:spTree>
    <p:extLst>
      <p:ext uri="{BB962C8B-B14F-4D97-AF65-F5344CB8AC3E}">
        <p14:creationId xmlns:p14="http://schemas.microsoft.com/office/powerpoint/2010/main" val="3801011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680" y="7368545"/>
            <a:ext cx="17776827" cy="3070857"/>
          </a:xfrm>
        </p:spPr>
        <p:txBody>
          <a:bodyPr anchor="b"/>
          <a:lstStyle>
            <a:lvl1pPr marL="0" indent="0">
              <a:buNone/>
              <a:defRPr sz="9075" b="1"/>
            </a:lvl1pPr>
            <a:lvl2pPr marL="1723894" indent="0">
              <a:buNone/>
              <a:defRPr sz="7517" b="1"/>
            </a:lvl2pPr>
            <a:lvl3pPr marL="3447788" indent="0">
              <a:buNone/>
              <a:defRPr sz="6784" b="1"/>
            </a:lvl3pPr>
            <a:lvl4pPr marL="5171682" indent="0">
              <a:buNone/>
              <a:defRPr sz="6050" b="1"/>
            </a:lvl4pPr>
            <a:lvl5pPr marL="6895576" indent="0">
              <a:buNone/>
              <a:defRPr sz="6050" b="1"/>
            </a:lvl5pPr>
            <a:lvl6pPr marL="8619470" indent="0">
              <a:buNone/>
              <a:defRPr sz="6050" b="1"/>
            </a:lvl6pPr>
            <a:lvl7pPr marL="10343364" indent="0">
              <a:buNone/>
              <a:defRPr sz="6050" b="1"/>
            </a:lvl7pPr>
            <a:lvl8pPr marL="12067258" indent="0">
              <a:buNone/>
              <a:defRPr sz="6050" b="1"/>
            </a:lvl8pPr>
            <a:lvl9pPr marL="13791152" indent="0">
              <a:buNone/>
              <a:defRPr sz="6050" b="1"/>
            </a:lvl9pPr>
          </a:lstStyle>
          <a:p>
            <a:pPr lvl="0"/>
            <a:r>
              <a:rPr lang="en-US" smtClean="0"/>
              <a:t>Click to edit Master text styles</a:t>
            </a:r>
          </a:p>
        </p:txBody>
      </p:sp>
      <p:sp>
        <p:nvSpPr>
          <p:cNvPr id="4" name="Content Placeholder 3"/>
          <p:cNvSpPr>
            <a:spLocks noGrp="1"/>
          </p:cNvSpPr>
          <p:nvPr>
            <p:ph sz="half" idx="2"/>
          </p:nvPr>
        </p:nvSpPr>
        <p:spPr>
          <a:xfrm>
            <a:off x="2011680" y="10439402"/>
            <a:ext cx="17776827" cy="18966183"/>
          </a:xfrm>
        </p:spPr>
        <p:txBody>
          <a:bodyPr/>
          <a:lstStyle>
            <a:lvl1pPr>
              <a:defRPr sz="9075"/>
            </a:lvl1pPr>
            <a:lvl2pPr>
              <a:defRPr sz="7517"/>
            </a:lvl2pPr>
            <a:lvl3pPr>
              <a:defRPr sz="6784"/>
            </a:lvl3pPr>
            <a:lvl4pPr>
              <a:defRPr sz="6050"/>
            </a:lvl4pPr>
            <a:lvl5pPr>
              <a:defRPr sz="6050"/>
            </a:lvl5pPr>
            <a:lvl6pPr>
              <a:defRPr sz="6050"/>
            </a:lvl6pPr>
            <a:lvl7pPr>
              <a:defRPr sz="6050"/>
            </a:lvl7pPr>
            <a:lvl8pPr>
              <a:defRPr sz="6050"/>
            </a:lvl8pPr>
            <a:lvl9pPr>
              <a:defRPr sz="6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8116" y="7368545"/>
            <a:ext cx="17783810" cy="3070857"/>
          </a:xfrm>
        </p:spPr>
        <p:txBody>
          <a:bodyPr anchor="b"/>
          <a:lstStyle>
            <a:lvl1pPr marL="0" indent="0">
              <a:buNone/>
              <a:defRPr sz="9075" b="1"/>
            </a:lvl1pPr>
            <a:lvl2pPr marL="1723894" indent="0">
              <a:buNone/>
              <a:defRPr sz="7517" b="1"/>
            </a:lvl2pPr>
            <a:lvl3pPr marL="3447788" indent="0">
              <a:buNone/>
              <a:defRPr sz="6784" b="1"/>
            </a:lvl3pPr>
            <a:lvl4pPr marL="5171682" indent="0">
              <a:buNone/>
              <a:defRPr sz="6050" b="1"/>
            </a:lvl4pPr>
            <a:lvl5pPr marL="6895576" indent="0">
              <a:buNone/>
              <a:defRPr sz="6050" b="1"/>
            </a:lvl5pPr>
            <a:lvl6pPr marL="8619470" indent="0">
              <a:buNone/>
              <a:defRPr sz="6050" b="1"/>
            </a:lvl6pPr>
            <a:lvl7pPr marL="10343364" indent="0">
              <a:buNone/>
              <a:defRPr sz="6050" b="1"/>
            </a:lvl7pPr>
            <a:lvl8pPr marL="12067258" indent="0">
              <a:buNone/>
              <a:defRPr sz="6050" b="1"/>
            </a:lvl8pPr>
            <a:lvl9pPr marL="13791152" indent="0">
              <a:buNone/>
              <a:defRPr sz="6050" b="1"/>
            </a:lvl9pPr>
          </a:lstStyle>
          <a:p>
            <a:pPr lvl="0"/>
            <a:r>
              <a:rPr lang="en-US" smtClean="0"/>
              <a:t>Click to edit Master text styles</a:t>
            </a:r>
          </a:p>
        </p:txBody>
      </p:sp>
      <p:sp>
        <p:nvSpPr>
          <p:cNvPr id="6" name="Content Placeholder 5"/>
          <p:cNvSpPr>
            <a:spLocks noGrp="1"/>
          </p:cNvSpPr>
          <p:nvPr>
            <p:ph sz="quarter" idx="4"/>
          </p:nvPr>
        </p:nvSpPr>
        <p:spPr>
          <a:xfrm>
            <a:off x="20438116" y="10439402"/>
            <a:ext cx="17783810" cy="18966183"/>
          </a:xfrm>
        </p:spPr>
        <p:txBody>
          <a:bodyPr/>
          <a:lstStyle>
            <a:lvl1pPr>
              <a:defRPr sz="9075"/>
            </a:lvl1pPr>
            <a:lvl2pPr>
              <a:defRPr sz="7517"/>
            </a:lvl2pPr>
            <a:lvl3pPr>
              <a:defRPr sz="6784"/>
            </a:lvl3pPr>
            <a:lvl4pPr>
              <a:defRPr sz="6050"/>
            </a:lvl4pPr>
            <a:lvl5pPr>
              <a:defRPr sz="6050"/>
            </a:lvl5pPr>
            <a:lvl6pPr>
              <a:defRPr sz="6050"/>
            </a:lvl6pPr>
            <a:lvl7pPr>
              <a:defRPr sz="6050"/>
            </a:lvl7pPr>
            <a:lvl8pPr>
              <a:defRPr sz="6050"/>
            </a:lvl8pPr>
            <a:lvl9pPr>
              <a:defRPr sz="6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C75126-CF0B-1449-BE95-4627E3DAEB20}" type="datetimeFigureOut">
              <a:rPr lang="en-US" smtClean="0"/>
              <a:t>8/12/2015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A1C0F1-3B8C-8549-8BDB-61E1A7C795A5}" type="slidenum">
              <a:rPr lang="en-US" smtClean="0"/>
              <a:t>‹#›</a:t>
            </a:fld>
            <a:endParaRPr lang="en-US" dirty="0"/>
          </a:p>
        </p:txBody>
      </p:sp>
    </p:spTree>
    <p:extLst>
      <p:ext uri="{BB962C8B-B14F-4D97-AF65-F5344CB8AC3E}">
        <p14:creationId xmlns:p14="http://schemas.microsoft.com/office/powerpoint/2010/main" val="3113900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C75126-CF0B-1449-BE95-4627E3DAEB20}" type="datetimeFigureOut">
              <a:rPr lang="en-US" smtClean="0"/>
              <a:t>8/12/2015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1C0F1-3B8C-8549-8BDB-61E1A7C795A5}" type="slidenum">
              <a:rPr lang="en-US" smtClean="0"/>
              <a:t>‹#›</a:t>
            </a:fld>
            <a:endParaRPr lang="en-US" dirty="0"/>
          </a:p>
        </p:txBody>
      </p:sp>
    </p:spTree>
    <p:extLst>
      <p:ext uri="{BB962C8B-B14F-4D97-AF65-F5344CB8AC3E}">
        <p14:creationId xmlns:p14="http://schemas.microsoft.com/office/powerpoint/2010/main" val="643146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75126-CF0B-1449-BE95-4627E3DAEB20}" type="datetimeFigureOut">
              <a:rPr lang="en-US" smtClean="0"/>
              <a:t>8/12/2015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A1C0F1-3B8C-8549-8BDB-61E1A7C795A5}" type="slidenum">
              <a:rPr lang="en-US" smtClean="0"/>
              <a:t>‹#›</a:t>
            </a:fld>
            <a:endParaRPr lang="en-US" dirty="0"/>
          </a:p>
        </p:txBody>
      </p:sp>
    </p:spTree>
    <p:extLst>
      <p:ext uri="{BB962C8B-B14F-4D97-AF65-F5344CB8AC3E}">
        <p14:creationId xmlns:p14="http://schemas.microsoft.com/office/powerpoint/2010/main" val="296381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6" y="1310640"/>
            <a:ext cx="13236577" cy="5577840"/>
          </a:xfrm>
        </p:spPr>
        <p:txBody>
          <a:bodyPr anchor="b"/>
          <a:lstStyle>
            <a:lvl1pPr algn="l">
              <a:defRPr sz="7517" b="1"/>
            </a:lvl1pPr>
          </a:lstStyle>
          <a:p>
            <a:r>
              <a:rPr lang="en-US" smtClean="0"/>
              <a:t>Click to edit Master title style</a:t>
            </a:r>
            <a:endParaRPr lang="en-US"/>
          </a:p>
        </p:txBody>
      </p:sp>
      <p:sp>
        <p:nvSpPr>
          <p:cNvPr id="3" name="Content Placeholder 2"/>
          <p:cNvSpPr>
            <a:spLocks noGrp="1"/>
          </p:cNvSpPr>
          <p:nvPr>
            <p:ph idx="1"/>
          </p:nvPr>
        </p:nvSpPr>
        <p:spPr>
          <a:xfrm>
            <a:off x="15730220" y="1310648"/>
            <a:ext cx="22491700" cy="28094942"/>
          </a:xfrm>
        </p:spPr>
        <p:txBody>
          <a:bodyPr/>
          <a:lstStyle>
            <a:lvl1pPr>
              <a:defRPr sz="12100"/>
            </a:lvl1pPr>
            <a:lvl2pPr>
              <a:defRPr sz="10542"/>
            </a:lvl2pPr>
            <a:lvl3pPr>
              <a:defRPr sz="9075"/>
            </a:lvl3pPr>
            <a:lvl4pPr>
              <a:defRPr sz="7517"/>
            </a:lvl4pPr>
            <a:lvl5pPr>
              <a:defRPr sz="7517"/>
            </a:lvl5pPr>
            <a:lvl6pPr>
              <a:defRPr sz="7517"/>
            </a:lvl6pPr>
            <a:lvl7pPr>
              <a:defRPr sz="7517"/>
            </a:lvl7pPr>
            <a:lvl8pPr>
              <a:defRPr sz="7517"/>
            </a:lvl8pPr>
            <a:lvl9pPr>
              <a:defRPr sz="751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686" y="6888488"/>
            <a:ext cx="13236577" cy="22517102"/>
          </a:xfrm>
        </p:spPr>
        <p:txBody>
          <a:bodyPr/>
          <a:lstStyle>
            <a:lvl1pPr marL="0" indent="0">
              <a:buNone/>
              <a:defRPr sz="5317"/>
            </a:lvl1pPr>
            <a:lvl2pPr marL="1723894" indent="0">
              <a:buNone/>
              <a:defRPr sz="4492"/>
            </a:lvl2pPr>
            <a:lvl3pPr marL="3447788" indent="0">
              <a:buNone/>
              <a:defRPr sz="3758"/>
            </a:lvl3pPr>
            <a:lvl4pPr marL="5171682" indent="0">
              <a:buNone/>
              <a:defRPr sz="3392"/>
            </a:lvl4pPr>
            <a:lvl5pPr marL="6895576" indent="0">
              <a:buNone/>
              <a:defRPr sz="3392"/>
            </a:lvl5pPr>
            <a:lvl6pPr marL="8619470" indent="0">
              <a:buNone/>
              <a:defRPr sz="3392"/>
            </a:lvl6pPr>
            <a:lvl7pPr marL="10343364" indent="0">
              <a:buNone/>
              <a:defRPr sz="3392"/>
            </a:lvl7pPr>
            <a:lvl8pPr marL="12067258" indent="0">
              <a:buNone/>
              <a:defRPr sz="3392"/>
            </a:lvl8pPr>
            <a:lvl9pPr marL="13791152" indent="0">
              <a:buNone/>
              <a:defRPr sz="339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75126-CF0B-1449-BE95-4627E3DAEB20}" type="datetimeFigureOut">
              <a:rPr lang="en-US" smtClean="0"/>
              <a:t>8/12/2015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A1C0F1-3B8C-8549-8BDB-61E1A7C795A5}" type="slidenum">
              <a:rPr lang="en-US" smtClean="0"/>
              <a:t>‹#›</a:t>
            </a:fld>
            <a:endParaRPr lang="en-US" dirty="0"/>
          </a:p>
        </p:txBody>
      </p:sp>
    </p:spTree>
    <p:extLst>
      <p:ext uri="{BB962C8B-B14F-4D97-AF65-F5344CB8AC3E}">
        <p14:creationId xmlns:p14="http://schemas.microsoft.com/office/powerpoint/2010/main" val="2073106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3042880"/>
            <a:ext cx="24140160" cy="2720342"/>
          </a:xfrm>
        </p:spPr>
        <p:txBody>
          <a:bodyPr anchor="b"/>
          <a:lstStyle>
            <a:lvl1pPr algn="l">
              <a:defRPr sz="7517" b="1"/>
            </a:lvl1pPr>
          </a:lstStyle>
          <a:p>
            <a:r>
              <a:rPr lang="en-US" smtClean="0"/>
              <a:t>Click to edit Master title style</a:t>
            </a:r>
            <a:endParaRPr lang="en-US"/>
          </a:p>
        </p:txBody>
      </p:sp>
      <p:sp>
        <p:nvSpPr>
          <p:cNvPr id="3" name="Picture Placeholder 2"/>
          <p:cNvSpPr>
            <a:spLocks noGrp="1"/>
          </p:cNvSpPr>
          <p:nvPr>
            <p:ph type="pic" idx="1"/>
          </p:nvPr>
        </p:nvSpPr>
        <p:spPr>
          <a:xfrm>
            <a:off x="7886067" y="2941320"/>
            <a:ext cx="24140160" cy="19751040"/>
          </a:xfrm>
        </p:spPr>
        <p:txBody>
          <a:bodyPr/>
          <a:lstStyle>
            <a:lvl1pPr marL="0" indent="0">
              <a:buNone/>
              <a:defRPr sz="12100"/>
            </a:lvl1pPr>
            <a:lvl2pPr marL="1723894" indent="0">
              <a:buNone/>
              <a:defRPr sz="10542"/>
            </a:lvl2pPr>
            <a:lvl3pPr marL="3447788" indent="0">
              <a:buNone/>
              <a:defRPr sz="9075"/>
            </a:lvl3pPr>
            <a:lvl4pPr marL="5171682" indent="0">
              <a:buNone/>
              <a:defRPr sz="7517"/>
            </a:lvl4pPr>
            <a:lvl5pPr marL="6895576" indent="0">
              <a:buNone/>
              <a:defRPr sz="7517"/>
            </a:lvl5pPr>
            <a:lvl6pPr marL="8619470" indent="0">
              <a:buNone/>
              <a:defRPr sz="7517"/>
            </a:lvl6pPr>
            <a:lvl7pPr marL="10343364" indent="0">
              <a:buNone/>
              <a:defRPr sz="7517"/>
            </a:lvl7pPr>
            <a:lvl8pPr marL="12067258" indent="0">
              <a:buNone/>
              <a:defRPr sz="7517"/>
            </a:lvl8pPr>
            <a:lvl9pPr marL="13791152" indent="0">
              <a:buNone/>
              <a:defRPr sz="7517"/>
            </a:lvl9pPr>
          </a:lstStyle>
          <a:p>
            <a:endParaRPr lang="en-US" dirty="0"/>
          </a:p>
        </p:txBody>
      </p:sp>
      <p:sp>
        <p:nvSpPr>
          <p:cNvPr id="4" name="Text Placeholder 3"/>
          <p:cNvSpPr>
            <a:spLocks noGrp="1"/>
          </p:cNvSpPr>
          <p:nvPr>
            <p:ph type="body" sz="half" idx="2"/>
          </p:nvPr>
        </p:nvSpPr>
        <p:spPr>
          <a:xfrm>
            <a:off x="7886067" y="25763222"/>
            <a:ext cx="24140160" cy="3863338"/>
          </a:xfrm>
        </p:spPr>
        <p:txBody>
          <a:bodyPr/>
          <a:lstStyle>
            <a:lvl1pPr marL="0" indent="0">
              <a:buNone/>
              <a:defRPr sz="5317"/>
            </a:lvl1pPr>
            <a:lvl2pPr marL="1723894" indent="0">
              <a:buNone/>
              <a:defRPr sz="4492"/>
            </a:lvl2pPr>
            <a:lvl3pPr marL="3447788" indent="0">
              <a:buNone/>
              <a:defRPr sz="3758"/>
            </a:lvl3pPr>
            <a:lvl4pPr marL="5171682" indent="0">
              <a:buNone/>
              <a:defRPr sz="3392"/>
            </a:lvl4pPr>
            <a:lvl5pPr marL="6895576" indent="0">
              <a:buNone/>
              <a:defRPr sz="3392"/>
            </a:lvl5pPr>
            <a:lvl6pPr marL="8619470" indent="0">
              <a:buNone/>
              <a:defRPr sz="3392"/>
            </a:lvl6pPr>
            <a:lvl7pPr marL="10343364" indent="0">
              <a:buNone/>
              <a:defRPr sz="3392"/>
            </a:lvl7pPr>
            <a:lvl8pPr marL="12067258" indent="0">
              <a:buNone/>
              <a:defRPr sz="3392"/>
            </a:lvl8pPr>
            <a:lvl9pPr marL="13791152" indent="0">
              <a:buNone/>
              <a:defRPr sz="339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75126-CF0B-1449-BE95-4627E3DAEB20}" type="datetimeFigureOut">
              <a:rPr lang="en-US" smtClean="0"/>
              <a:t>8/12/2015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A1C0F1-3B8C-8549-8BDB-61E1A7C795A5}" type="slidenum">
              <a:rPr lang="en-US" smtClean="0"/>
              <a:t>‹#›</a:t>
            </a:fld>
            <a:endParaRPr lang="en-US" dirty="0"/>
          </a:p>
        </p:txBody>
      </p:sp>
    </p:spTree>
    <p:extLst>
      <p:ext uri="{BB962C8B-B14F-4D97-AF65-F5344CB8AC3E}">
        <p14:creationId xmlns:p14="http://schemas.microsoft.com/office/powerpoint/2010/main" val="1239560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318263"/>
            <a:ext cx="36210240" cy="5486400"/>
          </a:xfrm>
          <a:prstGeom prst="rect">
            <a:avLst/>
          </a:prstGeom>
        </p:spPr>
        <p:txBody>
          <a:bodyPr vert="horz" lIns="376108" tIns="188056" rIns="376108" bIns="1880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11680" y="7680968"/>
            <a:ext cx="36210240" cy="21724622"/>
          </a:xfrm>
          <a:prstGeom prst="rect">
            <a:avLst/>
          </a:prstGeom>
        </p:spPr>
        <p:txBody>
          <a:bodyPr vert="horz" lIns="376108" tIns="188056" rIns="376108" bIns="1880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11680" y="30510488"/>
            <a:ext cx="9387840" cy="1752600"/>
          </a:xfrm>
          <a:prstGeom prst="rect">
            <a:avLst/>
          </a:prstGeom>
        </p:spPr>
        <p:txBody>
          <a:bodyPr vert="horz" lIns="376108" tIns="188056" rIns="376108" bIns="188056" rtlCol="0" anchor="ctr"/>
          <a:lstStyle>
            <a:lvl1pPr algn="l">
              <a:defRPr sz="4492">
                <a:solidFill>
                  <a:schemeClr val="tx1">
                    <a:tint val="75000"/>
                  </a:schemeClr>
                </a:solidFill>
              </a:defRPr>
            </a:lvl1pPr>
          </a:lstStyle>
          <a:p>
            <a:fld id="{06C75126-CF0B-1449-BE95-4627E3DAEB20}" type="datetimeFigureOut">
              <a:rPr lang="en-US" smtClean="0"/>
              <a:t>8/12/2015</a:t>
            </a:fld>
            <a:endParaRPr lang="en-US" dirty="0"/>
          </a:p>
        </p:txBody>
      </p:sp>
      <p:sp>
        <p:nvSpPr>
          <p:cNvPr id="5" name="Footer Placeholder 4"/>
          <p:cNvSpPr>
            <a:spLocks noGrp="1"/>
          </p:cNvSpPr>
          <p:nvPr>
            <p:ph type="ftr" sz="quarter" idx="3"/>
          </p:nvPr>
        </p:nvSpPr>
        <p:spPr>
          <a:xfrm>
            <a:off x="13746480" y="30510488"/>
            <a:ext cx="12740640" cy="1752600"/>
          </a:xfrm>
          <a:prstGeom prst="rect">
            <a:avLst/>
          </a:prstGeom>
        </p:spPr>
        <p:txBody>
          <a:bodyPr vert="horz" lIns="376108" tIns="188056" rIns="376108" bIns="188056" rtlCol="0" anchor="ctr"/>
          <a:lstStyle>
            <a:lvl1pPr algn="ctr">
              <a:defRPr sz="449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8834080" y="30510488"/>
            <a:ext cx="9387840" cy="1752600"/>
          </a:xfrm>
          <a:prstGeom prst="rect">
            <a:avLst/>
          </a:prstGeom>
        </p:spPr>
        <p:txBody>
          <a:bodyPr vert="horz" lIns="376108" tIns="188056" rIns="376108" bIns="188056" rtlCol="0" anchor="ctr"/>
          <a:lstStyle>
            <a:lvl1pPr algn="r">
              <a:defRPr sz="4492">
                <a:solidFill>
                  <a:schemeClr val="tx1">
                    <a:tint val="75000"/>
                  </a:schemeClr>
                </a:solidFill>
              </a:defRPr>
            </a:lvl1pPr>
          </a:lstStyle>
          <a:p>
            <a:fld id="{7EA1C0F1-3B8C-8549-8BDB-61E1A7C795A5}" type="slidenum">
              <a:rPr lang="en-US" smtClean="0"/>
              <a:t>‹#›</a:t>
            </a:fld>
            <a:endParaRPr lang="en-US" dirty="0"/>
          </a:p>
        </p:txBody>
      </p:sp>
    </p:spTree>
    <p:extLst>
      <p:ext uri="{BB962C8B-B14F-4D97-AF65-F5344CB8AC3E}">
        <p14:creationId xmlns:p14="http://schemas.microsoft.com/office/powerpoint/2010/main" val="273447627"/>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1723894" rtl="0" eaLnBrk="1" latinLnBrk="0" hangingPunct="1">
        <a:spcBef>
          <a:spcPct val="0"/>
        </a:spcBef>
        <a:buNone/>
        <a:defRPr sz="16592" b="0" i="0" u="none" kern="1200">
          <a:solidFill>
            <a:schemeClr val="tx1"/>
          </a:solidFill>
          <a:latin typeface="+mj-lt"/>
          <a:ea typeface="+mj-ea"/>
          <a:cs typeface="+mj-cs"/>
        </a:defRPr>
      </a:lvl1pPr>
    </p:titleStyle>
    <p:bodyStyle>
      <a:lvl1pPr marL="1292918" indent="-1292918" algn="l" defTabSz="1723894" rtl="0" eaLnBrk="1" latinLnBrk="0" hangingPunct="1">
        <a:spcBef>
          <a:spcPct val="20000"/>
        </a:spcBef>
        <a:buFont typeface="Arial"/>
        <a:buChar char="•"/>
        <a:defRPr sz="12100" kern="1200">
          <a:solidFill>
            <a:schemeClr val="tx1"/>
          </a:solidFill>
          <a:latin typeface="+mn-lt"/>
          <a:ea typeface="+mn-ea"/>
          <a:cs typeface="+mn-cs"/>
        </a:defRPr>
      </a:lvl1pPr>
      <a:lvl2pPr marL="2801329" indent="-1077435" algn="l" defTabSz="1723894" rtl="0" eaLnBrk="1" latinLnBrk="0" hangingPunct="1">
        <a:spcBef>
          <a:spcPct val="20000"/>
        </a:spcBef>
        <a:buFont typeface="Arial"/>
        <a:buChar char="–"/>
        <a:defRPr sz="10542" b="0" i="0" u="none" kern="1200">
          <a:solidFill>
            <a:schemeClr val="tx1"/>
          </a:solidFill>
          <a:latin typeface="+mn-lt"/>
          <a:ea typeface="+mn-ea"/>
          <a:cs typeface="+mn-cs"/>
        </a:defRPr>
      </a:lvl2pPr>
      <a:lvl3pPr marL="4309735" indent="-861947" algn="l" defTabSz="1723894" rtl="0" eaLnBrk="1" latinLnBrk="0" hangingPunct="1">
        <a:spcBef>
          <a:spcPct val="20000"/>
        </a:spcBef>
        <a:buFont typeface="Arial"/>
        <a:buChar char="•"/>
        <a:defRPr sz="9075" kern="1200">
          <a:solidFill>
            <a:schemeClr val="tx1"/>
          </a:solidFill>
          <a:latin typeface="+mn-lt"/>
          <a:ea typeface="+mn-ea"/>
          <a:cs typeface="+mn-cs"/>
        </a:defRPr>
      </a:lvl3pPr>
      <a:lvl4pPr marL="6033629" indent="-861947" algn="l" defTabSz="1723894" rtl="0" eaLnBrk="1" latinLnBrk="0" hangingPunct="1">
        <a:spcBef>
          <a:spcPct val="20000"/>
        </a:spcBef>
        <a:buFont typeface="Arial"/>
        <a:buChar char="–"/>
        <a:defRPr sz="7517" kern="1200">
          <a:solidFill>
            <a:schemeClr val="tx1"/>
          </a:solidFill>
          <a:latin typeface="+mn-lt"/>
          <a:ea typeface="+mn-ea"/>
          <a:cs typeface="+mn-cs"/>
        </a:defRPr>
      </a:lvl4pPr>
      <a:lvl5pPr marL="7757522" indent="-861947" algn="l" defTabSz="1723894" rtl="0" eaLnBrk="1" latinLnBrk="0" hangingPunct="1">
        <a:spcBef>
          <a:spcPct val="20000"/>
        </a:spcBef>
        <a:buFont typeface="Arial"/>
        <a:buChar char="»"/>
        <a:defRPr sz="7517" kern="1200">
          <a:solidFill>
            <a:schemeClr val="tx1"/>
          </a:solidFill>
          <a:latin typeface="+mn-lt"/>
          <a:ea typeface="+mn-ea"/>
          <a:cs typeface="+mn-cs"/>
        </a:defRPr>
      </a:lvl5pPr>
      <a:lvl6pPr marL="9481417" indent="-861947" algn="l" defTabSz="1723894" rtl="0" eaLnBrk="1" latinLnBrk="0" hangingPunct="1">
        <a:spcBef>
          <a:spcPct val="20000"/>
        </a:spcBef>
        <a:buFont typeface="Arial"/>
        <a:buChar char="•"/>
        <a:defRPr sz="7517" kern="1200">
          <a:solidFill>
            <a:schemeClr val="tx1"/>
          </a:solidFill>
          <a:latin typeface="+mn-lt"/>
          <a:ea typeface="+mn-ea"/>
          <a:cs typeface="+mn-cs"/>
        </a:defRPr>
      </a:lvl6pPr>
      <a:lvl7pPr marL="11205311" indent="-861947" algn="l" defTabSz="1723894" rtl="0" eaLnBrk="1" latinLnBrk="0" hangingPunct="1">
        <a:spcBef>
          <a:spcPct val="20000"/>
        </a:spcBef>
        <a:buFont typeface="Arial"/>
        <a:buChar char="•"/>
        <a:defRPr sz="7517" kern="1200">
          <a:solidFill>
            <a:schemeClr val="tx1"/>
          </a:solidFill>
          <a:latin typeface="+mn-lt"/>
          <a:ea typeface="+mn-ea"/>
          <a:cs typeface="+mn-cs"/>
        </a:defRPr>
      </a:lvl7pPr>
      <a:lvl8pPr marL="12929205" indent="-861947" algn="l" defTabSz="1723894" rtl="0" eaLnBrk="1" latinLnBrk="0" hangingPunct="1">
        <a:spcBef>
          <a:spcPct val="20000"/>
        </a:spcBef>
        <a:buFont typeface="Arial"/>
        <a:buChar char="•"/>
        <a:defRPr sz="7517" kern="1200">
          <a:solidFill>
            <a:schemeClr val="tx1"/>
          </a:solidFill>
          <a:latin typeface="+mn-lt"/>
          <a:ea typeface="+mn-ea"/>
          <a:cs typeface="+mn-cs"/>
        </a:defRPr>
      </a:lvl8pPr>
      <a:lvl9pPr marL="14653098" indent="-861947" algn="l" defTabSz="1723894" rtl="0" eaLnBrk="1" latinLnBrk="0" hangingPunct="1">
        <a:spcBef>
          <a:spcPct val="20000"/>
        </a:spcBef>
        <a:buFont typeface="Arial"/>
        <a:buChar char="•"/>
        <a:defRPr sz="7517" kern="1200">
          <a:solidFill>
            <a:schemeClr val="tx1"/>
          </a:solidFill>
          <a:latin typeface="+mn-lt"/>
          <a:ea typeface="+mn-ea"/>
          <a:cs typeface="+mn-cs"/>
        </a:defRPr>
      </a:lvl9pPr>
    </p:bodyStyle>
    <p:otherStyle>
      <a:defPPr>
        <a:defRPr lang="en-US"/>
      </a:defPPr>
      <a:lvl1pPr marL="0" algn="l" defTabSz="1723894" rtl="0" eaLnBrk="1" latinLnBrk="0" hangingPunct="1">
        <a:defRPr sz="6784" kern="1200">
          <a:solidFill>
            <a:schemeClr val="tx1"/>
          </a:solidFill>
          <a:latin typeface="+mn-lt"/>
          <a:ea typeface="+mn-ea"/>
          <a:cs typeface="+mn-cs"/>
        </a:defRPr>
      </a:lvl1pPr>
      <a:lvl2pPr marL="1723894" algn="l" defTabSz="1723894" rtl="0" eaLnBrk="1" latinLnBrk="0" hangingPunct="1">
        <a:defRPr sz="6784" kern="1200">
          <a:solidFill>
            <a:schemeClr val="tx1"/>
          </a:solidFill>
          <a:latin typeface="+mn-lt"/>
          <a:ea typeface="+mn-ea"/>
          <a:cs typeface="+mn-cs"/>
        </a:defRPr>
      </a:lvl2pPr>
      <a:lvl3pPr marL="3447788" algn="l" defTabSz="1723894" rtl="0" eaLnBrk="1" latinLnBrk="0" hangingPunct="1">
        <a:defRPr sz="6784" kern="1200">
          <a:solidFill>
            <a:schemeClr val="tx1"/>
          </a:solidFill>
          <a:latin typeface="+mn-lt"/>
          <a:ea typeface="+mn-ea"/>
          <a:cs typeface="+mn-cs"/>
        </a:defRPr>
      </a:lvl3pPr>
      <a:lvl4pPr marL="5171682" algn="l" defTabSz="1723894" rtl="0" eaLnBrk="1" latinLnBrk="0" hangingPunct="1">
        <a:defRPr sz="6784" kern="1200">
          <a:solidFill>
            <a:schemeClr val="tx1"/>
          </a:solidFill>
          <a:latin typeface="+mn-lt"/>
          <a:ea typeface="+mn-ea"/>
          <a:cs typeface="+mn-cs"/>
        </a:defRPr>
      </a:lvl4pPr>
      <a:lvl5pPr marL="6895576" algn="l" defTabSz="1723894" rtl="0" eaLnBrk="1" latinLnBrk="0" hangingPunct="1">
        <a:defRPr sz="6784" kern="1200">
          <a:solidFill>
            <a:schemeClr val="tx1"/>
          </a:solidFill>
          <a:latin typeface="+mn-lt"/>
          <a:ea typeface="+mn-ea"/>
          <a:cs typeface="+mn-cs"/>
        </a:defRPr>
      </a:lvl5pPr>
      <a:lvl6pPr marL="8619470" algn="l" defTabSz="1723894" rtl="0" eaLnBrk="1" latinLnBrk="0" hangingPunct="1">
        <a:defRPr sz="6784" kern="1200">
          <a:solidFill>
            <a:schemeClr val="tx1"/>
          </a:solidFill>
          <a:latin typeface="+mn-lt"/>
          <a:ea typeface="+mn-ea"/>
          <a:cs typeface="+mn-cs"/>
        </a:defRPr>
      </a:lvl6pPr>
      <a:lvl7pPr marL="10343364" algn="l" defTabSz="1723894" rtl="0" eaLnBrk="1" latinLnBrk="0" hangingPunct="1">
        <a:defRPr sz="6784" kern="1200">
          <a:solidFill>
            <a:schemeClr val="tx1"/>
          </a:solidFill>
          <a:latin typeface="+mn-lt"/>
          <a:ea typeface="+mn-ea"/>
          <a:cs typeface="+mn-cs"/>
        </a:defRPr>
      </a:lvl7pPr>
      <a:lvl8pPr marL="12067258" algn="l" defTabSz="1723894" rtl="0" eaLnBrk="1" latinLnBrk="0" hangingPunct="1">
        <a:defRPr sz="6784" kern="1200">
          <a:solidFill>
            <a:schemeClr val="tx1"/>
          </a:solidFill>
          <a:latin typeface="+mn-lt"/>
          <a:ea typeface="+mn-ea"/>
          <a:cs typeface="+mn-cs"/>
        </a:defRPr>
      </a:lvl8pPr>
      <a:lvl9pPr marL="13791152" algn="l" defTabSz="1723894" rtl="0" eaLnBrk="1" latinLnBrk="0" hangingPunct="1">
        <a:defRPr sz="67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44550" y="5354117"/>
            <a:ext cx="6988388" cy="10979614"/>
            <a:chOff x="428412" y="7285058"/>
            <a:chExt cx="12216228" cy="5606785"/>
          </a:xfrm>
        </p:grpSpPr>
        <p:sp>
          <p:nvSpPr>
            <p:cNvPr id="219" name="TextBox 218"/>
            <p:cNvSpPr txBox="1"/>
            <p:nvPr/>
          </p:nvSpPr>
          <p:spPr>
            <a:xfrm>
              <a:off x="428412" y="7721197"/>
              <a:ext cx="12216228" cy="5170646"/>
            </a:xfrm>
            <a:prstGeom prst="rect">
              <a:avLst/>
            </a:prstGeom>
            <a:solidFill>
              <a:schemeClr val="tx2">
                <a:lumMod val="40000"/>
                <a:lumOff val="60000"/>
              </a:schemeClr>
            </a:solidFill>
            <a:ln>
              <a:solidFill>
                <a:schemeClr val="tx2">
                  <a:lumMod val="60000"/>
                  <a:lumOff val="40000"/>
                </a:schemeClr>
              </a:solidFill>
            </a:ln>
          </p:spPr>
          <p:txBody>
            <a:bodyPr wrap="square" rtlCol="0">
              <a:spAutoFit/>
            </a:bodyPr>
            <a:lstStyle/>
            <a:p>
              <a:pPr marL="523894" indent="-523894" algn="just">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The rise of the planet’s temperature has a very negative impact on the subsurface dynamics of Earth’s Polar Regions. </a:t>
              </a:r>
            </a:p>
            <a:p>
              <a:pPr marL="523894" indent="-523894" algn="just">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Analyzing the polar subsurface is typically performed manually by examining echograms acquired by radar sounder instruments operated in Greenland and Antarctica. It is necessary to develop data analysis techniques for automatically identifying and tracing bedrock and surface layers. </a:t>
              </a:r>
            </a:p>
            <a:p>
              <a:pPr marL="523894" indent="-523894" algn="just">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To address this problem, we have identified a set of values for α, β, and γ, which are important parameters for controlling an active contour towards the surface and bedrock layers. </a:t>
              </a:r>
            </a:p>
          </p:txBody>
        </p:sp>
        <p:sp>
          <p:nvSpPr>
            <p:cNvPr id="146" name="TextBox 145"/>
            <p:cNvSpPr txBox="1"/>
            <p:nvPr/>
          </p:nvSpPr>
          <p:spPr>
            <a:xfrm>
              <a:off x="428412" y="7285058"/>
              <a:ext cx="12216228" cy="436139"/>
            </a:xfrm>
            <a:prstGeom prst="rect">
              <a:avLst/>
            </a:prstGeom>
            <a:solidFill>
              <a:schemeClr val="tx2">
                <a:lumMod val="60000"/>
                <a:lumOff val="40000"/>
              </a:schemeClr>
            </a:solidFill>
            <a:ln>
              <a:solidFill>
                <a:schemeClr val="tx2">
                  <a:lumMod val="60000"/>
                  <a:lumOff val="40000"/>
                </a:schemeClr>
              </a:solidFill>
            </a:ln>
          </p:spPr>
          <p:txBody>
            <a:bodyPr wrap="square" rtlCol="0" anchor="t">
              <a:spAutoFit/>
            </a:bodyPr>
            <a:lstStyle/>
            <a:p>
              <a:pPr algn="ctr"/>
              <a:r>
                <a:rPr lang="en-US" sz="4950" b="1" dirty="0">
                  <a:solidFill>
                    <a:schemeClr val="bg1"/>
                  </a:solidFill>
                  <a:latin typeface="Times New Roman" panose="02020603050405020304" pitchFamily="18" charset="0"/>
                  <a:cs typeface="Times New Roman" panose="02020603050405020304" pitchFamily="18" charset="0"/>
                </a:rPr>
                <a:t>Abstract</a:t>
              </a:r>
            </a:p>
          </p:txBody>
        </p:sp>
      </p:grpSp>
      <p:grpSp>
        <p:nvGrpSpPr>
          <p:cNvPr id="5" name="Group 4"/>
          <p:cNvGrpSpPr/>
          <p:nvPr/>
        </p:nvGrpSpPr>
        <p:grpSpPr>
          <a:xfrm>
            <a:off x="344550" y="17196854"/>
            <a:ext cx="8286916" cy="14686267"/>
            <a:chOff x="-1122157" y="16129667"/>
            <a:chExt cx="14916314" cy="8720092"/>
          </a:xfrm>
        </p:grpSpPr>
        <p:sp>
          <p:nvSpPr>
            <p:cNvPr id="31" name="TextBox 30"/>
            <p:cNvSpPr txBox="1"/>
            <p:nvPr/>
          </p:nvSpPr>
          <p:spPr>
            <a:xfrm>
              <a:off x="-1122157" y="16653652"/>
              <a:ext cx="14916312" cy="8196107"/>
            </a:xfrm>
            <a:prstGeom prst="rect">
              <a:avLst/>
            </a:prstGeom>
            <a:solidFill>
              <a:schemeClr val="tx2">
                <a:lumMod val="40000"/>
                <a:lumOff val="60000"/>
              </a:schemeClr>
            </a:solidFill>
            <a:ln>
              <a:solidFill>
                <a:schemeClr val="tx2">
                  <a:lumMod val="60000"/>
                  <a:lumOff val="40000"/>
                </a:schemeClr>
              </a:solidFill>
            </a:ln>
          </p:spPr>
          <p:txBody>
            <a:bodyPr wrap="square" rtlCol="0">
              <a:spAutoFit/>
            </a:bodyPr>
            <a:lstStyle/>
            <a:p>
              <a:pPr marL="523894" indent="-523894" algn="just">
                <a:buFont typeface="Arial" panose="020B0604020202020204" pitchFamily="34" charset="0"/>
                <a:buChar char="•"/>
              </a:pPr>
              <a:r>
                <a:rPr lang="en-US" sz="3300" dirty="0" smtClean="0">
                  <a:latin typeface="Times New Roman" panose="02020603050405020304" pitchFamily="18" charset="0"/>
                  <a:cs typeface="Times New Roman" panose="02020603050405020304" pitchFamily="18" charset="0"/>
                </a:rPr>
                <a:t>Understanding </a:t>
              </a:r>
              <a:r>
                <a:rPr lang="en-US" sz="3300" dirty="0">
                  <a:latin typeface="Times New Roman" panose="02020603050405020304" pitchFamily="18" charset="0"/>
                  <a:cs typeface="Times New Roman" panose="02020603050405020304" pitchFamily="18" charset="0"/>
                </a:rPr>
                <a:t>the ice flow dynamics in Greenland and Antarctica poses a significant climate problem. A modest change in ice sheet volume could strongly affect future sea level and freshwater flux to the oceans. </a:t>
              </a:r>
              <a:endParaRPr lang="en-US" sz="3300" dirty="0" smtClean="0">
                <a:latin typeface="Times New Roman" panose="02020603050405020304" pitchFamily="18" charset="0"/>
                <a:cs typeface="Times New Roman" panose="02020603050405020304" pitchFamily="18" charset="0"/>
              </a:endParaRPr>
            </a:p>
            <a:p>
              <a:pPr algn="just"/>
              <a:endParaRPr lang="en-US" sz="3300" dirty="0">
                <a:latin typeface="Times New Roman" panose="02020603050405020304" pitchFamily="18" charset="0"/>
                <a:cs typeface="Times New Roman" panose="02020603050405020304" pitchFamily="18" charset="0"/>
              </a:endParaRPr>
            </a:p>
            <a:p>
              <a:pPr marL="523894" indent="-523894" algn="just">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This uncertainty could be substantially reduced by more and better observations of the polar ice sheets’ subsurface structure</a:t>
              </a:r>
              <a:r>
                <a:rPr lang="en-US" sz="3300" dirty="0" smtClean="0">
                  <a:latin typeface="Times New Roman" panose="02020603050405020304" pitchFamily="18" charset="0"/>
                  <a:cs typeface="Times New Roman" panose="02020603050405020304" pitchFamily="18" charset="0"/>
                </a:rPr>
                <a:t>.</a:t>
              </a:r>
            </a:p>
            <a:p>
              <a:pPr algn="just"/>
              <a:endParaRPr lang="en-US" sz="3300" dirty="0">
                <a:latin typeface="Times New Roman" panose="02020603050405020304" pitchFamily="18" charset="0"/>
                <a:cs typeface="Times New Roman" panose="02020603050405020304" pitchFamily="18" charset="0"/>
              </a:endParaRPr>
            </a:p>
            <a:p>
              <a:pPr marL="523894" indent="-523894" algn="just">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The Center for Remote Sensing of Ice Sheets (</a:t>
              </a:r>
              <a:r>
                <a:rPr lang="en-US" sz="3300" dirty="0" err="1">
                  <a:latin typeface="Times New Roman" panose="02020603050405020304" pitchFamily="18" charset="0"/>
                  <a:cs typeface="Times New Roman" panose="02020603050405020304" pitchFamily="18" charset="0"/>
                </a:rPr>
                <a:t>CReSIS</a:t>
              </a:r>
              <a:r>
                <a:rPr lang="en-US" sz="3300" dirty="0">
                  <a:latin typeface="Times New Roman" panose="02020603050405020304" pitchFamily="18" charset="0"/>
                  <a:cs typeface="Times New Roman" panose="02020603050405020304" pitchFamily="18" charset="0"/>
                </a:rPr>
                <a:t>) has developed a Multichannel Coherent Radar Depth Sounder (</a:t>
              </a:r>
              <a:r>
                <a:rPr lang="en-US" sz="3300" dirty="0" err="1">
                  <a:latin typeface="Times New Roman" panose="02020603050405020304" pitchFamily="18" charset="0"/>
                  <a:cs typeface="Times New Roman" panose="02020603050405020304" pitchFamily="18" charset="0"/>
                </a:rPr>
                <a:t>MCoRDS</a:t>
              </a:r>
              <a:r>
                <a:rPr lang="en-US" sz="3300" dirty="0">
                  <a:latin typeface="Times New Roman" panose="02020603050405020304" pitchFamily="18" charset="0"/>
                  <a:cs typeface="Times New Roman" panose="02020603050405020304" pitchFamily="18" charset="0"/>
                </a:rPr>
                <a:t>) radar in order to image surface and bedrock layers for producing high-resolution ice thickness maps. </a:t>
              </a:r>
              <a:endParaRPr lang="en-US" sz="3300" dirty="0" smtClean="0">
                <a:latin typeface="Times New Roman" panose="02020603050405020304" pitchFamily="18" charset="0"/>
                <a:cs typeface="Times New Roman" panose="02020603050405020304" pitchFamily="18" charset="0"/>
              </a:endParaRPr>
            </a:p>
            <a:p>
              <a:pPr algn="just"/>
              <a:endParaRPr lang="en-US" sz="3300" dirty="0">
                <a:latin typeface="Times New Roman" panose="02020603050405020304" pitchFamily="18" charset="0"/>
                <a:cs typeface="Times New Roman" panose="02020603050405020304" pitchFamily="18" charset="0"/>
              </a:endParaRPr>
            </a:p>
            <a:p>
              <a:pPr marL="523894" indent="-523894" algn="just">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Identifying bedrock and surface layers require significant resources to complete a single radar data file consisting of thousands of measurements.  </a:t>
              </a:r>
              <a:endParaRPr lang="en-US" sz="3300" dirty="0" smtClean="0">
                <a:latin typeface="Times New Roman" panose="02020603050405020304" pitchFamily="18" charset="0"/>
                <a:cs typeface="Times New Roman" panose="02020603050405020304" pitchFamily="18" charset="0"/>
              </a:endParaRPr>
            </a:p>
            <a:p>
              <a:pPr marL="523894" indent="-523894" algn="just">
                <a:buFont typeface="Arial" panose="020B0604020202020204" pitchFamily="34" charset="0"/>
                <a:buChar char="•"/>
              </a:pPr>
              <a:endParaRPr lang="en-US" sz="3300" dirty="0">
                <a:latin typeface="Times New Roman" panose="02020603050405020304" pitchFamily="18" charset="0"/>
                <a:cs typeface="Times New Roman" panose="02020603050405020304" pitchFamily="18" charset="0"/>
              </a:endParaRPr>
            </a:p>
            <a:p>
              <a:pPr marL="523894" indent="-523894" algn="just">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Given the volume of radar data acquired in the past and its growth each year, automating this task is necessary for providing results to the scientific community.</a:t>
              </a:r>
            </a:p>
          </p:txBody>
        </p:sp>
        <p:sp>
          <p:nvSpPr>
            <p:cNvPr id="147" name="TextBox 146"/>
            <p:cNvSpPr txBox="1"/>
            <p:nvPr/>
          </p:nvSpPr>
          <p:spPr>
            <a:xfrm>
              <a:off x="-1122157" y="16129667"/>
              <a:ext cx="14916314" cy="507117"/>
            </a:xfrm>
            <a:prstGeom prst="rect">
              <a:avLst/>
            </a:prstGeom>
            <a:solidFill>
              <a:schemeClr val="tx2">
                <a:lumMod val="60000"/>
                <a:lumOff val="40000"/>
              </a:schemeClr>
            </a:solidFill>
            <a:ln>
              <a:solidFill>
                <a:schemeClr val="tx2">
                  <a:lumMod val="60000"/>
                  <a:lumOff val="40000"/>
                </a:schemeClr>
              </a:solidFill>
            </a:ln>
          </p:spPr>
          <p:txBody>
            <a:bodyPr wrap="square" rtlCol="0" anchor="t">
              <a:spAutoFit/>
            </a:bodyPr>
            <a:lstStyle/>
            <a:p>
              <a:pPr algn="ctr"/>
              <a:r>
                <a:rPr lang="en-US" sz="4950" b="1" dirty="0">
                  <a:solidFill>
                    <a:schemeClr val="bg1"/>
                  </a:solidFill>
                  <a:latin typeface="Times New Roman" panose="02020603050405020304" pitchFamily="18" charset="0"/>
                  <a:cs typeface="Times New Roman" panose="02020603050405020304" pitchFamily="18" charset="0"/>
                </a:rPr>
                <a:t>Introduction</a:t>
              </a:r>
            </a:p>
          </p:txBody>
        </p:sp>
      </p:grpSp>
      <p:grpSp>
        <p:nvGrpSpPr>
          <p:cNvPr id="20" name="Group 19"/>
          <p:cNvGrpSpPr/>
          <p:nvPr/>
        </p:nvGrpSpPr>
        <p:grpSpPr>
          <a:xfrm>
            <a:off x="24098589" y="28915213"/>
            <a:ext cx="15839627" cy="2951618"/>
            <a:chOff x="30038962" y="24204645"/>
            <a:chExt cx="13326798" cy="2730285"/>
          </a:xfrm>
        </p:grpSpPr>
        <p:sp>
          <p:nvSpPr>
            <p:cNvPr id="211" name="TextBox 210"/>
            <p:cNvSpPr txBox="1"/>
            <p:nvPr/>
          </p:nvSpPr>
          <p:spPr>
            <a:xfrm>
              <a:off x="30038962" y="24204645"/>
              <a:ext cx="13326798" cy="790035"/>
            </a:xfrm>
            <a:prstGeom prst="rect">
              <a:avLst/>
            </a:prstGeom>
            <a:solidFill>
              <a:schemeClr val="tx2">
                <a:lumMod val="60000"/>
                <a:lumOff val="40000"/>
              </a:schemeClr>
            </a:solidFill>
            <a:ln>
              <a:solidFill>
                <a:schemeClr val="tx2">
                  <a:lumMod val="60000"/>
                  <a:lumOff val="40000"/>
                </a:schemeClr>
              </a:solidFill>
            </a:ln>
          </p:spPr>
          <p:txBody>
            <a:bodyPr wrap="square" rtlCol="0" anchor="ctr">
              <a:spAutoFit/>
            </a:bodyPr>
            <a:lstStyle/>
            <a:p>
              <a:pPr algn="ctr"/>
              <a:r>
                <a:rPr lang="en-US" sz="4950" b="1" dirty="0">
                  <a:solidFill>
                    <a:schemeClr val="bg1"/>
                  </a:solidFill>
                  <a:latin typeface="Times New Roman" panose="02020603050405020304" pitchFamily="18" charset="0"/>
                  <a:cs typeface="Times New Roman" panose="02020603050405020304" pitchFamily="18" charset="0"/>
                </a:rPr>
                <a:t>Reference</a:t>
              </a:r>
            </a:p>
          </p:txBody>
        </p:sp>
        <p:sp>
          <p:nvSpPr>
            <p:cNvPr id="27" name="TextBox 26"/>
            <p:cNvSpPr txBox="1"/>
            <p:nvPr/>
          </p:nvSpPr>
          <p:spPr>
            <a:xfrm>
              <a:off x="30038964" y="24970519"/>
              <a:ext cx="13326796" cy="1964411"/>
            </a:xfrm>
            <a:prstGeom prst="rect">
              <a:avLst/>
            </a:prstGeom>
            <a:solidFill>
              <a:schemeClr val="tx2">
                <a:lumMod val="40000"/>
                <a:lumOff val="60000"/>
              </a:schemeClr>
            </a:solidFill>
            <a:ln>
              <a:solidFill>
                <a:schemeClr val="tx2">
                  <a:lumMod val="60000"/>
                  <a:lumOff val="40000"/>
                </a:schemeClr>
              </a:solidFill>
            </a:ln>
          </p:spPr>
          <p:txBody>
            <a:bodyPr wrap="square" rtlCol="0">
              <a:spAutoFit/>
            </a:bodyPr>
            <a:lstStyle/>
            <a:p>
              <a:pPr algn="just"/>
              <a:r>
                <a:rPr lang="en-US" sz="1650" dirty="0">
                  <a:latin typeface="Times New Roman" panose="02020603050405020304" pitchFamily="18" charset="0"/>
                  <a:cs typeface="Times New Roman" panose="02020603050405020304" pitchFamily="18" charset="0"/>
                </a:rPr>
                <a:t>[1] A. Turk, K. </a:t>
              </a:r>
              <a:r>
                <a:rPr lang="en-US" sz="1650" dirty="0" err="1">
                  <a:latin typeface="Times New Roman" panose="02020603050405020304" pitchFamily="18" charset="0"/>
                  <a:cs typeface="Times New Roman" panose="02020603050405020304" pitchFamily="18" charset="0"/>
                </a:rPr>
                <a:t>Hocaoglu</a:t>
              </a:r>
              <a:r>
                <a:rPr lang="en-US" sz="1650" dirty="0">
                  <a:latin typeface="Times New Roman" panose="02020603050405020304" pitchFamily="18" charset="0"/>
                  <a:cs typeface="Times New Roman" panose="02020603050405020304" pitchFamily="18" charset="0"/>
                </a:rPr>
                <a:t>, and A. </a:t>
              </a:r>
              <a:r>
                <a:rPr lang="en-US" sz="1650" dirty="0" err="1">
                  <a:latin typeface="Times New Roman" panose="02020603050405020304" pitchFamily="18" charset="0"/>
                  <a:cs typeface="Times New Roman" panose="02020603050405020304" pitchFamily="18" charset="0"/>
                </a:rPr>
                <a:t>Vertily</a:t>
              </a:r>
              <a:r>
                <a:rPr lang="en-US" sz="1650" dirty="0">
                  <a:latin typeface="Times New Roman" panose="02020603050405020304" pitchFamily="18" charset="0"/>
                  <a:cs typeface="Times New Roman" panose="02020603050405020304" pitchFamily="18" charset="0"/>
                </a:rPr>
                <a:t>. Subsurface Sensing. Wiley, 2011.</a:t>
              </a:r>
            </a:p>
            <a:p>
              <a:pPr algn="just"/>
              <a:endParaRPr lang="en-US" sz="1650" dirty="0">
                <a:latin typeface="Times New Roman" panose="02020603050405020304" pitchFamily="18" charset="0"/>
                <a:cs typeface="Times New Roman" panose="02020603050405020304" pitchFamily="18" charset="0"/>
              </a:endParaRPr>
            </a:p>
            <a:p>
              <a:pPr algn="just"/>
              <a:r>
                <a:rPr lang="en-US" sz="1650" dirty="0">
                  <a:latin typeface="Times New Roman" panose="02020603050405020304" pitchFamily="18" charset="0"/>
                  <a:cs typeface="Times New Roman" panose="02020603050405020304" pitchFamily="18" charset="0"/>
                </a:rPr>
                <a:t>[2] H. </a:t>
              </a:r>
              <a:r>
                <a:rPr lang="en-US" sz="1650" dirty="0" err="1">
                  <a:latin typeface="Times New Roman" panose="02020603050405020304" pitchFamily="18" charset="0"/>
                  <a:cs typeface="Times New Roman" panose="02020603050405020304" pitchFamily="18" charset="0"/>
                </a:rPr>
                <a:t>Frigui</a:t>
              </a:r>
              <a:r>
                <a:rPr lang="en-US" sz="1650" dirty="0">
                  <a:latin typeface="Times New Roman" panose="02020603050405020304" pitchFamily="18" charset="0"/>
                  <a:cs typeface="Times New Roman" panose="02020603050405020304" pitchFamily="18" charset="0"/>
                </a:rPr>
                <a:t>, K. Ho, and P. </a:t>
              </a:r>
              <a:r>
                <a:rPr lang="en-US" sz="1650" dirty="0" err="1">
                  <a:latin typeface="Times New Roman" panose="02020603050405020304" pitchFamily="18" charset="0"/>
                  <a:cs typeface="Times New Roman" panose="02020603050405020304" pitchFamily="18" charset="0"/>
                </a:rPr>
                <a:t>Gader</a:t>
              </a:r>
              <a:r>
                <a:rPr lang="en-US" sz="1650" dirty="0">
                  <a:latin typeface="Times New Roman" panose="02020603050405020304" pitchFamily="18" charset="0"/>
                  <a:cs typeface="Times New Roman" panose="02020603050405020304" pitchFamily="18" charset="0"/>
                </a:rPr>
                <a:t>. Real-time landmine detection with ground-penetrating radar using discriminative hidden </a:t>
              </a:r>
              <a:r>
                <a:rPr lang="en-US" sz="1650" dirty="0" err="1">
                  <a:latin typeface="Times New Roman" panose="02020603050405020304" pitchFamily="18" charset="0"/>
                  <a:cs typeface="Times New Roman" panose="02020603050405020304" pitchFamily="18" charset="0"/>
                </a:rPr>
                <a:t>markov</a:t>
              </a:r>
              <a:r>
                <a:rPr lang="en-US" sz="1650" dirty="0">
                  <a:latin typeface="Times New Roman" panose="02020603050405020304" pitchFamily="18" charset="0"/>
                  <a:cs typeface="Times New Roman" panose="02020603050405020304" pitchFamily="18" charset="0"/>
                </a:rPr>
                <a:t> models. J. Appl. Sig. Proc., 2005.</a:t>
              </a:r>
            </a:p>
            <a:p>
              <a:pPr algn="just"/>
              <a:endParaRPr lang="en-US" sz="1650" dirty="0">
                <a:latin typeface="Times New Roman" panose="02020603050405020304" pitchFamily="18" charset="0"/>
                <a:cs typeface="Times New Roman" panose="02020603050405020304" pitchFamily="18" charset="0"/>
              </a:endParaRPr>
            </a:p>
            <a:p>
              <a:pPr algn="just"/>
              <a:r>
                <a:rPr lang="en-US" sz="1650" dirty="0">
                  <a:latin typeface="Times New Roman" panose="02020603050405020304" pitchFamily="18" charset="0"/>
                  <a:cs typeface="Times New Roman" panose="02020603050405020304" pitchFamily="18" charset="0"/>
                </a:rPr>
                <a:t>[3] A. Ferro and L. </a:t>
              </a:r>
              <a:r>
                <a:rPr lang="en-US" sz="1650" dirty="0" err="1">
                  <a:latin typeface="Times New Roman" panose="02020603050405020304" pitchFamily="18" charset="0"/>
                  <a:cs typeface="Times New Roman" panose="02020603050405020304" pitchFamily="18" charset="0"/>
                </a:rPr>
                <a:t>Bruzzone</a:t>
              </a:r>
              <a:r>
                <a:rPr lang="en-US" sz="1650" dirty="0">
                  <a:latin typeface="Times New Roman" panose="02020603050405020304" pitchFamily="18" charset="0"/>
                  <a:cs typeface="Times New Roman" panose="02020603050405020304" pitchFamily="18" charset="0"/>
                </a:rPr>
                <a:t>. A novel approach to the automatic detection of subsurface features in planetary radar sounder signals. In IEEE </a:t>
              </a:r>
              <a:r>
                <a:rPr lang="en-US" sz="1650" dirty="0" err="1">
                  <a:latin typeface="Times New Roman" panose="02020603050405020304" pitchFamily="18" charset="0"/>
                  <a:cs typeface="Times New Roman" panose="02020603050405020304" pitchFamily="18" charset="0"/>
                </a:rPr>
                <a:t>Geo&amp;Rem</a:t>
              </a:r>
              <a:r>
                <a:rPr lang="en-US" sz="1650" dirty="0">
                  <a:latin typeface="Times New Roman" panose="02020603050405020304" pitchFamily="18" charset="0"/>
                  <a:cs typeface="Times New Roman" panose="02020603050405020304" pitchFamily="18" charset="0"/>
                </a:rPr>
                <a:t> Sens. </a:t>
              </a:r>
              <a:r>
                <a:rPr lang="en-US" sz="1650" dirty="0" err="1">
                  <a:latin typeface="Times New Roman" panose="02020603050405020304" pitchFamily="18" charset="0"/>
                  <a:cs typeface="Times New Roman" panose="02020603050405020304" pitchFamily="18" charset="0"/>
                </a:rPr>
                <a:t>Symp</a:t>
              </a:r>
              <a:r>
                <a:rPr lang="en-US" sz="1650" dirty="0">
                  <a:latin typeface="Times New Roman" panose="02020603050405020304" pitchFamily="18" charset="0"/>
                  <a:cs typeface="Times New Roman" panose="02020603050405020304" pitchFamily="18" charset="0"/>
                </a:rPr>
                <a:t>., 2011.</a:t>
              </a:r>
            </a:p>
            <a:p>
              <a:pPr algn="just"/>
              <a:endParaRPr lang="en-US" sz="1650" dirty="0">
                <a:latin typeface="Times New Roman" panose="02020603050405020304" pitchFamily="18" charset="0"/>
                <a:cs typeface="Times New Roman" panose="02020603050405020304" pitchFamily="18" charset="0"/>
              </a:endParaRPr>
            </a:p>
            <a:p>
              <a:pPr algn="just"/>
              <a:r>
                <a:rPr lang="en-US" sz="1650" dirty="0">
                  <a:latin typeface="Times New Roman" panose="02020603050405020304" pitchFamily="18" charset="0"/>
                  <a:cs typeface="Times New Roman" panose="02020603050405020304" pitchFamily="18" charset="0"/>
                </a:rPr>
                <a:t>[4] M. </a:t>
              </a:r>
              <a:r>
                <a:rPr lang="en-US" sz="1650" dirty="0" err="1">
                  <a:latin typeface="Times New Roman" panose="02020603050405020304" pitchFamily="18" charset="0"/>
                  <a:cs typeface="Times New Roman" panose="02020603050405020304" pitchFamily="18" charset="0"/>
                </a:rPr>
                <a:t>Kass</a:t>
              </a:r>
              <a:r>
                <a:rPr lang="en-US" sz="1650" dirty="0">
                  <a:latin typeface="Times New Roman" panose="02020603050405020304" pitchFamily="18" charset="0"/>
                  <a:cs typeface="Times New Roman" panose="02020603050405020304" pitchFamily="18" charset="0"/>
                </a:rPr>
                <a:t>, A. </a:t>
              </a:r>
              <a:r>
                <a:rPr lang="en-US" sz="1650" dirty="0" err="1">
                  <a:latin typeface="Times New Roman" panose="02020603050405020304" pitchFamily="18" charset="0"/>
                  <a:cs typeface="Times New Roman" panose="02020603050405020304" pitchFamily="18" charset="0"/>
                </a:rPr>
                <a:t>Witkin</a:t>
              </a:r>
              <a:r>
                <a:rPr lang="en-US" sz="1650" dirty="0">
                  <a:latin typeface="Times New Roman" panose="02020603050405020304" pitchFamily="18" charset="0"/>
                  <a:cs typeface="Times New Roman" panose="02020603050405020304" pitchFamily="18" charset="0"/>
                </a:rPr>
                <a:t>, and D. </a:t>
              </a:r>
              <a:r>
                <a:rPr lang="en-US" sz="1650" dirty="0" err="1">
                  <a:latin typeface="Times New Roman" panose="02020603050405020304" pitchFamily="18" charset="0"/>
                  <a:cs typeface="Times New Roman" panose="02020603050405020304" pitchFamily="18" charset="0"/>
                </a:rPr>
                <a:t>Terzopoulos</a:t>
              </a:r>
              <a:r>
                <a:rPr lang="en-US" sz="1650" dirty="0">
                  <a:latin typeface="Times New Roman" panose="02020603050405020304" pitchFamily="18" charset="0"/>
                  <a:cs typeface="Times New Roman" panose="02020603050405020304" pitchFamily="18" charset="0"/>
                </a:rPr>
                <a:t>. Snakes: Active contour models. IJCV, 1(4):321–331, 1988.</a:t>
              </a:r>
            </a:p>
            <a:p>
              <a:pPr algn="just"/>
              <a:endParaRPr lang="en-US" sz="1650" dirty="0">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9011344" y="27705653"/>
            <a:ext cx="14535833" cy="4180225"/>
            <a:chOff x="15333084" y="28973682"/>
            <a:chExt cx="13506551" cy="4698284"/>
          </a:xfrm>
        </p:grpSpPr>
        <p:sp>
          <p:nvSpPr>
            <p:cNvPr id="149" name="TextBox 148"/>
            <p:cNvSpPr txBox="1"/>
            <p:nvPr/>
          </p:nvSpPr>
          <p:spPr>
            <a:xfrm>
              <a:off x="15333085" y="28973682"/>
              <a:ext cx="13506550" cy="959927"/>
            </a:xfrm>
            <a:prstGeom prst="rect">
              <a:avLst/>
            </a:prstGeom>
            <a:solidFill>
              <a:schemeClr val="tx2">
                <a:lumMod val="60000"/>
                <a:lumOff val="40000"/>
              </a:schemeClr>
            </a:solidFill>
            <a:ln>
              <a:solidFill>
                <a:schemeClr val="tx2">
                  <a:lumMod val="60000"/>
                  <a:lumOff val="40000"/>
                </a:schemeClr>
              </a:solidFill>
            </a:ln>
          </p:spPr>
          <p:txBody>
            <a:bodyPr wrap="square" rtlCol="0" anchor="ctr">
              <a:spAutoFit/>
            </a:bodyPr>
            <a:lstStyle/>
            <a:p>
              <a:pPr algn="ctr"/>
              <a:r>
                <a:rPr lang="en-US" sz="4950" b="1" dirty="0">
                  <a:solidFill>
                    <a:schemeClr val="bg1"/>
                  </a:solidFill>
                  <a:latin typeface="Times New Roman" panose="02020603050405020304" pitchFamily="18" charset="0"/>
                  <a:cs typeface="Times New Roman" panose="02020603050405020304" pitchFamily="18" charset="0"/>
                </a:rPr>
                <a:t>Acknowledgement</a:t>
              </a:r>
            </a:p>
          </p:txBody>
        </p:sp>
        <p:sp>
          <p:nvSpPr>
            <p:cNvPr id="30" name="TextBox 29"/>
            <p:cNvSpPr txBox="1"/>
            <p:nvPr/>
          </p:nvSpPr>
          <p:spPr>
            <a:xfrm>
              <a:off x="15333084" y="29921233"/>
              <a:ext cx="13506551" cy="3750733"/>
            </a:xfrm>
            <a:prstGeom prst="rect">
              <a:avLst/>
            </a:prstGeom>
            <a:solidFill>
              <a:schemeClr val="tx2">
                <a:lumMod val="40000"/>
                <a:lumOff val="60000"/>
              </a:schemeClr>
            </a:solidFill>
            <a:ln>
              <a:solidFill>
                <a:schemeClr val="tx2">
                  <a:lumMod val="60000"/>
                  <a:lumOff val="40000"/>
                </a:schemeClr>
              </a:solidFill>
            </a:ln>
          </p:spPr>
          <p:txBody>
            <a:bodyPr wrap="square" rtlCol="0">
              <a:spAutoFit/>
            </a:bodyPr>
            <a:lstStyle/>
            <a:p>
              <a:pPr algn="just"/>
              <a:r>
                <a:rPr lang="en-US" sz="3300" dirty="0">
                  <a:latin typeface="Times New Roman" panose="02020603050405020304" pitchFamily="18" charset="0"/>
                  <a:cs typeface="Times New Roman" panose="02020603050405020304" pitchFamily="18" charset="0"/>
                </a:rPr>
                <a:t>This research was supported by the National Science Foundation Grants CNS-0723054 and OCI-0636361. Any opinions, findings, and conclusions or recommendations expressed in this work are those of the author (s) and do not necessarily reflect the views of the National Science </a:t>
              </a:r>
              <a:r>
                <a:rPr lang="en-US" sz="3300" dirty="0" err="1">
                  <a:latin typeface="Times New Roman" panose="02020603050405020304" pitchFamily="18" charset="0"/>
                  <a:cs typeface="Times New Roman" panose="02020603050405020304" pitchFamily="18" charset="0"/>
                </a:rPr>
                <a:t>Foundation..The</a:t>
              </a:r>
              <a:r>
                <a:rPr lang="en-US" sz="3300" dirty="0">
                  <a:latin typeface="Times New Roman" panose="02020603050405020304" pitchFamily="18" charset="0"/>
                  <a:cs typeface="Times New Roman" panose="02020603050405020304" pitchFamily="18" charset="0"/>
                </a:rPr>
                <a:t> team would like to acknowledge Dr. Geoffrey Fox, Dr. </a:t>
              </a:r>
              <a:r>
                <a:rPr lang="en-US" sz="3300" dirty="0" err="1">
                  <a:latin typeface="Times New Roman" panose="02020603050405020304" pitchFamily="18" charset="0"/>
                  <a:cs typeface="Times New Roman" panose="02020603050405020304" pitchFamily="18" charset="0"/>
                </a:rPr>
                <a:t>Lamara</a:t>
              </a:r>
              <a:r>
                <a:rPr lang="en-US" sz="3300" dirty="0">
                  <a:latin typeface="Times New Roman" panose="02020603050405020304" pitchFamily="18" charset="0"/>
                  <a:cs typeface="Times New Roman" panose="02020603050405020304" pitchFamily="18" charset="0"/>
                </a:rPr>
                <a:t> Warren, and Dr. Linda Hayden for the guidance during the period of this research.</a:t>
              </a:r>
            </a:p>
          </p:txBody>
        </p:sp>
      </p:grpSp>
      <p:sp>
        <p:nvSpPr>
          <p:cNvPr id="220" name="TextBox 219"/>
          <p:cNvSpPr txBox="1"/>
          <p:nvPr/>
        </p:nvSpPr>
        <p:spPr>
          <a:xfrm>
            <a:off x="0" y="32652114"/>
            <a:ext cx="40233600" cy="261610"/>
          </a:xfrm>
          <a:prstGeom prst="rect">
            <a:avLst/>
          </a:prstGeom>
          <a:solidFill>
            <a:schemeClr val="tx2">
              <a:lumMod val="60000"/>
              <a:lumOff val="40000"/>
            </a:schemeClr>
          </a:solidFill>
          <a:ln>
            <a:solidFill>
              <a:schemeClr val="tx2">
                <a:lumMod val="60000"/>
                <a:lumOff val="40000"/>
              </a:schemeClr>
            </a:solidFill>
          </a:ln>
        </p:spPr>
        <p:txBody>
          <a:bodyPr wrap="square" rtlCol="0">
            <a:spAutoFit/>
          </a:bodyPr>
          <a:lstStyle/>
          <a:p>
            <a:endParaRPr lang="en-US" sz="1100" dirty="0">
              <a:solidFill>
                <a:schemeClr val="bg1"/>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0" y="-51613"/>
            <a:ext cx="40233600" cy="5111686"/>
            <a:chOff x="0" y="1371600"/>
            <a:chExt cx="40233600" cy="5111686"/>
          </a:xfrm>
        </p:grpSpPr>
        <p:sp>
          <p:nvSpPr>
            <p:cNvPr id="6" name="TextBox 5"/>
            <p:cNvSpPr txBox="1"/>
            <p:nvPr/>
          </p:nvSpPr>
          <p:spPr>
            <a:xfrm>
              <a:off x="0" y="1371600"/>
              <a:ext cx="40233600" cy="1418402"/>
            </a:xfrm>
            <a:prstGeom prst="rect">
              <a:avLst/>
            </a:prstGeom>
            <a:solidFill>
              <a:schemeClr val="tx2">
                <a:lumMod val="60000"/>
                <a:lumOff val="40000"/>
              </a:schemeClr>
            </a:solidFill>
            <a:ln>
              <a:solidFill>
                <a:schemeClr val="tx2">
                  <a:lumMod val="60000"/>
                  <a:lumOff val="40000"/>
                </a:schemeClr>
              </a:solidFill>
            </a:ln>
          </p:spPr>
          <p:txBody>
            <a:bodyPr wrap="square" rtlCol="0">
              <a:spAutoFit/>
            </a:bodyPr>
            <a:lstStyle/>
            <a:p>
              <a:r>
                <a:rPr lang="en-US" sz="8617" b="1" dirty="0">
                  <a:solidFill>
                    <a:schemeClr val="bg1"/>
                  </a:solidFill>
                  <a:latin typeface="Times New Roman" panose="02020603050405020304" pitchFamily="18" charset="0"/>
                  <a:cs typeface="Times New Roman" panose="02020603050405020304" pitchFamily="18" charset="0"/>
                </a:rPr>
                <a:t>Developing an Active Contours Model for Layer Detection from Polar Radar Imagery</a:t>
              </a:r>
            </a:p>
          </p:txBody>
        </p:sp>
        <p:sp>
          <p:nvSpPr>
            <p:cNvPr id="132" name="TextBox 131"/>
            <p:cNvSpPr txBox="1"/>
            <p:nvPr/>
          </p:nvSpPr>
          <p:spPr>
            <a:xfrm>
              <a:off x="0" y="2836134"/>
              <a:ext cx="40233600" cy="3647152"/>
            </a:xfrm>
            <a:prstGeom prst="rect">
              <a:avLst/>
            </a:prstGeom>
            <a:solidFill>
              <a:schemeClr val="tx2">
                <a:lumMod val="40000"/>
                <a:lumOff val="60000"/>
              </a:schemeClr>
            </a:solidFill>
            <a:ln>
              <a:solidFill>
                <a:schemeClr val="tx2">
                  <a:lumMod val="60000"/>
                  <a:lumOff val="40000"/>
                </a:schemeClr>
              </a:solidFill>
            </a:ln>
          </p:spPr>
          <p:txBody>
            <a:bodyPr wrap="square" rtlCol="0">
              <a:spAutoFit/>
            </a:bodyPr>
            <a:lstStyle/>
            <a:p>
              <a:r>
                <a:rPr lang="en-US" sz="6600" baseline="30000" dirty="0">
                  <a:solidFill>
                    <a:schemeClr val="bg1"/>
                  </a:solidFill>
                  <a:latin typeface="Times New Roman" panose="02020603050405020304" pitchFamily="18" charset="0"/>
                  <a:cs typeface="Times New Roman" panose="02020603050405020304" pitchFamily="18" charset="0"/>
                </a:rPr>
                <a:t>2</a:t>
              </a:r>
              <a:r>
                <a:rPr lang="en-US" sz="6600" dirty="0">
                  <a:solidFill>
                    <a:schemeClr val="bg1"/>
                  </a:solidFill>
                  <a:latin typeface="Times New Roman" panose="02020603050405020304" pitchFamily="18" charset="0"/>
                  <a:cs typeface="Times New Roman" panose="02020603050405020304" pitchFamily="18" charset="0"/>
                </a:rPr>
                <a:t>Omar Owens, </a:t>
              </a:r>
              <a:r>
                <a:rPr lang="en-US" sz="6600" baseline="30000" dirty="0">
                  <a:solidFill>
                    <a:schemeClr val="bg1"/>
                  </a:solidFill>
                  <a:latin typeface="Times New Roman" panose="02020603050405020304" pitchFamily="18" charset="0"/>
                  <a:cs typeface="Times New Roman" panose="02020603050405020304" pitchFamily="18" charset="0"/>
                </a:rPr>
                <a:t>3</a:t>
              </a:r>
              <a:r>
                <a:rPr lang="en-US" sz="6600" dirty="0">
                  <a:solidFill>
                    <a:schemeClr val="bg1"/>
                  </a:solidFill>
                  <a:latin typeface="Times New Roman" panose="02020603050405020304" pitchFamily="18" charset="0"/>
                  <a:cs typeface="Times New Roman" panose="02020603050405020304" pitchFamily="18" charset="0"/>
                </a:rPr>
                <a:t>Tori Wilbon, </a:t>
              </a:r>
              <a:r>
                <a:rPr lang="en-US" sz="6600" baseline="30000" dirty="0">
                  <a:solidFill>
                    <a:schemeClr val="bg1"/>
                  </a:solidFill>
                  <a:latin typeface="Times New Roman" panose="02020603050405020304" pitchFamily="18" charset="0"/>
                  <a:cs typeface="Times New Roman" panose="02020603050405020304" pitchFamily="18" charset="0"/>
                </a:rPr>
                <a:t>1</a:t>
              </a:r>
              <a:r>
                <a:rPr lang="en-US" sz="6600" dirty="0">
                  <a:solidFill>
                    <a:schemeClr val="bg1"/>
                  </a:solidFill>
                  <a:latin typeface="Times New Roman" panose="02020603050405020304" pitchFamily="18" charset="0"/>
                  <a:cs typeface="Times New Roman" panose="02020603050405020304" pitchFamily="18" charset="0"/>
                </a:rPr>
                <a:t>Jerome Mitchell</a:t>
              </a:r>
            </a:p>
            <a:p>
              <a:r>
                <a:rPr lang="en-US" sz="5500" baseline="30000" dirty="0">
                  <a:solidFill>
                    <a:schemeClr val="bg1"/>
                  </a:solidFill>
                  <a:latin typeface="Times New Roman" panose="02020603050405020304" pitchFamily="18" charset="0"/>
                  <a:cs typeface="Times New Roman" panose="02020603050405020304" pitchFamily="18" charset="0"/>
                </a:rPr>
                <a:t>1</a:t>
              </a:r>
              <a:r>
                <a:rPr lang="en-US" sz="5500" dirty="0">
                  <a:solidFill>
                    <a:schemeClr val="bg1"/>
                  </a:solidFill>
                  <a:latin typeface="Times New Roman" panose="02020603050405020304" pitchFamily="18" charset="0"/>
                  <a:cs typeface="Times New Roman" panose="02020603050405020304" pitchFamily="18" charset="0"/>
                </a:rPr>
                <a:t>Indiana University</a:t>
              </a:r>
            </a:p>
            <a:p>
              <a:r>
                <a:rPr lang="en-US" sz="5500" baseline="30000" dirty="0">
                  <a:solidFill>
                    <a:schemeClr val="bg1"/>
                  </a:solidFill>
                  <a:latin typeface="Times New Roman" panose="02020603050405020304" pitchFamily="18" charset="0"/>
                  <a:cs typeface="Times New Roman" panose="02020603050405020304" pitchFamily="18" charset="0"/>
                </a:rPr>
                <a:t>2</a:t>
              </a:r>
              <a:r>
                <a:rPr lang="en-US" sz="5500" dirty="0">
                  <a:solidFill>
                    <a:schemeClr val="bg1"/>
                  </a:solidFill>
                  <a:latin typeface="Times New Roman" panose="02020603050405020304" pitchFamily="18" charset="0"/>
                  <a:cs typeface="Times New Roman" panose="02020603050405020304" pitchFamily="18" charset="0"/>
                </a:rPr>
                <a:t>Winston Salem State University</a:t>
              </a:r>
            </a:p>
            <a:p>
              <a:r>
                <a:rPr lang="en-US" sz="5500" baseline="30000" dirty="0">
                  <a:solidFill>
                    <a:schemeClr val="bg1"/>
                  </a:solidFill>
                  <a:latin typeface="Times New Roman" panose="02020603050405020304" pitchFamily="18" charset="0"/>
                  <a:cs typeface="Times New Roman" panose="02020603050405020304" pitchFamily="18" charset="0"/>
                </a:rPr>
                <a:t>3</a:t>
              </a:r>
              <a:r>
                <a:rPr lang="en-US" sz="5500" dirty="0">
                  <a:solidFill>
                    <a:schemeClr val="bg1"/>
                  </a:solidFill>
                  <a:latin typeface="Times New Roman" panose="02020603050405020304" pitchFamily="18" charset="0"/>
                  <a:cs typeface="Times New Roman" panose="02020603050405020304" pitchFamily="18" charset="0"/>
                </a:rPr>
                <a:t>Elizabeth City State University </a:t>
              </a:r>
            </a:p>
          </p:txBody>
        </p:sp>
        <p:pic>
          <p:nvPicPr>
            <p:cNvPr id="1026" name="Picture 2" descr="https://www.cappex.com/assets/c-198507/logos/2011-02-02_08-28-43.7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49890" y="3614971"/>
              <a:ext cx="3288324" cy="25454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c/ca/Winston-Salem_State_University_2005_logo.svg/1165px-Winston-Salem_State_University_2005_logo.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21539" y="3448565"/>
              <a:ext cx="3294349" cy="28939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en/archive/e/e0/20101208042725%21Indiana_University_%28Athletics%29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69603" y="3502768"/>
              <a:ext cx="2228573" cy="27098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22625695" y="5600315"/>
            <a:ext cx="17312522" cy="15549765"/>
            <a:chOff x="27588953" y="7238711"/>
            <a:chExt cx="12216233" cy="4378932"/>
          </a:xfrm>
        </p:grpSpPr>
        <p:sp>
          <p:nvSpPr>
            <p:cNvPr id="227" name="TextBox 226"/>
            <p:cNvSpPr txBox="1"/>
            <p:nvPr/>
          </p:nvSpPr>
          <p:spPr>
            <a:xfrm>
              <a:off x="27588954" y="7238711"/>
              <a:ext cx="12216232" cy="240515"/>
            </a:xfrm>
            <a:prstGeom prst="rect">
              <a:avLst/>
            </a:prstGeom>
            <a:solidFill>
              <a:schemeClr val="tx2">
                <a:lumMod val="60000"/>
                <a:lumOff val="40000"/>
              </a:schemeClr>
            </a:solidFill>
            <a:ln>
              <a:solidFill>
                <a:schemeClr val="tx2">
                  <a:lumMod val="60000"/>
                  <a:lumOff val="40000"/>
                </a:schemeClr>
              </a:solidFill>
            </a:ln>
          </p:spPr>
          <p:txBody>
            <a:bodyPr wrap="square" rtlCol="0" anchor="t">
              <a:spAutoFit/>
            </a:bodyPr>
            <a:lstStyle/>
            <a:p>
              <a:pPr algn="ctr"/>
              <a:r>
                <a:rPr lang="en-US" sz="4950" b="1" dirty="0">
                  <a:solidFill>
                    <a:schemeClr val="bg1"/>
                  </a:solidFill>
                  <a:latin typeface="Times New Roman" panose="02020603050405020304" pitchFamily="18" charset="0"/>
                  <a:cs typeface="Times New Roman" panose="02020603050405020304" pitchFamily="18" charset="0"/>
                </a:rPr>
                <a:t>Results</a:t>
              </a:r>
            </a:p>
          </p:txBody>
        </p:sp>
        <p:sp>
          <p:nvSpPr>
            <p:cNvPr id="228" name="TextBox 227"/>
            <p:cNvSpPr txBox="1"/>
            <p:nvPr/>
          </p:nvSpPr>
          <p:spPr>
            <a:xfrm>
              <a:off x="27588953" y="7476738"/>
              <a:ext cx="12216231" cy="4140905"/>
            </a:xfrm>
            <a:prstGeom prst="rect">
              <a:avLst/>
            </a:prstGeom>
            <a:solidFill>
              <a:schemeClr val="tx2">
                <a:lumMod val="40000"/>
                <a:lumOff val="60000"/>
              </a:schemeClr>
            </a:solidFill>
            <a:ln>
              <a:solidFill>
                <a:schemeClr val="tx2">
                  <a:lumMod val="60000"/>
                  <a:lumOff val="40000"/>
                </a:schemeClr>
              </a:solidFill>
            </a:ln>
          </p:spPr>
          <p:txBody>
            <a:bodyPr wrap="square" rtlCol="0">
              <a:spAutoFit/>
            </a:bodyPr>
            <a:lstStyle/>
            <a:p>
              <a:endParaRPr lang="en-US" sz="3300" dirty="0">
                <a:latin typeface="Times New Roman" panose="02020603050405020304" pitchFamily="18" charset="0"/>
                <a:cs typeface="Times New Roman" panose="02020603050405020304" pitchFamily="18" charset="0"/>
              </a:endParaRPr>
            </a:p>
            <a:p>
              <a:endParaRPr lang="en-US" sz="3300" dirty="0">
                <a:latin typeface="Times New Roman" panose="02020603050405020304" pitchFamily="18" charset="0"/>
                <a:cs typeface="Times New Roman" panose="02020603050405020304" pitchFamily="18" charset="0"/>
              </a:endParaRPr>
            </a:p>
            <a:p>
              <a:endParaRPr lang="en-US" sz="3300" dirty="0">
                <a:latin typeface="Times New Roman" panose="02020603050405020304" pitchFamily="18" charset="0"/>
                <a:cs typeface="Times New Roman" panose="02020603050405020304" pitchFamily="18" charset="0"/>
              </a:endParaRPr>
            </a:p>
            <a:p>
              <a:endParaRPr lang="en-US" sz="3300" dirty="0">
                <a:latin typeface="Times New Roman" panose="02020603050405020304" pitchFamily="18" charset="0"/>
                <a:cs typeface="Times New Roman" panose="02020603050405020304" pitchFamily="18" charset="0"/>
              </a:endParaRPr>
            </a:p>
            <a:p>
              <a:endParaRPr lang="en-US" sz="3300" dirty="0">
                <a:latin typeface="Times New Roman" panose="02020603050405020304" pitchFamily="18" charset="0"/>
                <a:cs typeface="Times New Roman" panose="02020603050405020304" pitchFamily="18" charset="0"/>
              </a:endParaRPr>
            </a:p>
            <a:p>
              <a:endParaRPr lang="en-US" sz="3300" dirty="0">
                <a:latin typeface="Times New Roman" panose="02020603050405020304" pitchFamily="18" charset="0"/>
                <a:cs typeface="Times New Roman" panose="02020603050405020304" pitchFamily="18" charset="0"/>
              </a:endParaRPr>
            </a:p>
            <a:p>
              <a:endParaRPr lang="en-US" sz="3300" dirty="0">
                <a:latin typeface="Times New Roman" panose="02020603050405020304" pitchFamily="18" charset="0"/>
                <a:cs typeface="Times New Roman" panose="02020603050405020304" pitchFamily="18" charset="0"/>
              </a:endParaRPr>
            </a:p>
            <a:p>
              <a:endParaRPr lang="en-US" sz="3300" dirty="0">
                <a:latin typeface="Times New Roman" panose="02020603050405020304" pitchFamily="18" charset="0"/>
                <a:cs typeface="Times New Roman" panose="02020603050405020304" pitchFamily="18" charset="0"/>
              </a:endParaRPr>
            </a:p>
            <a:p>
              <a:endParaRPr lang="en-US" sz="3300" dirty="0">
                <a:latin typeface="Times New Roman" panose="02020603050405020304" pitchFamily="18" charset="0"/>
                <a:cs typeface="Times New Roman" panose="02020603050405020304" pitchFamily="18" charset="0"/>
              </a:endParaRPr>
            </a:p>
            <a:p>
              <a:endParaRPr lang="en-US" sz="3300" dirty="0">
                <a:latin typeface="Times New Roman" panose="02020603050405020304" pitchFamily="18" charset="0"/>
                <a:cs typeface="Times New Roman" panose="02020603050405020304" pitchFamily="18" charset="0"/>
              </a:endParaRPr>
            </a:p>
            <a:p>
              <a:endParaRPr lang="en-US" sz="3300" dirty="0">
                <a:latin typeface="Times New Roman" panose="02020603050405020304" pitchFamily="18" charset="0"/>
                <a:cs typeface="Times New Roman" panose="02020603050405020304" pitchFamily="18" charset="0"/>
              </a:endParaRPr>
            </a:p>
            <a:p>
              <a:endParaRPr lang="en-US" sz="3300" dirty="0">
                <a:latin typeface="Times New Roman" panose="02020603050405020304" pitchFamily="18" charset="0"/>
                <a:cs typeface="Times New Roman" panose="02020603050405020304" pitchFamily="18" charset="0"/>
              </a:endParaRPr>
            </a:p>
            <a:p>
              <a:endParaRPr lang="en-US" sz="3300" dirty="0">
                <a:latin typeface="Times New Roman" panose="02020603050405020304" pitchFamily="18" charset="0"/>
                <a:cs typeface="Times New Roman" panose="02020603050405020304" pitchFamily="18" charset="0"/>
              </a:endParaRPr>
            </a:p>
          </p:txBody>
        </p:sp>
      </p:grpSp>
      <p:grpSp>
        <p:nvGrpSpPr>
          <p:cNvPr id="54" name="Group 53"/>
          <p:cNvGrpSpPr/>
          <p:nvPr/>
        </p:nvGrpSpPr>
        <p:grpSpPr>
          <a:xfrm>
            <a:off x="24098589" y="24415045"/>
            <a:ext cx="15839621" cy="3527755"/>
            <a:chOff x="15333085" y="25665945"/>
            <a:chExt cx="13326797" cy="1873039"/>
          </a:xfrm>
        </p:grpSpPr>
        <p:sp>
          <p:nvSpPr>
            <p:cNvPr id="55" name="TextBox 54"/>
            <p:cNvSpPr txBox="1"/>
            <p:nvPr/>
          </p:nvSpPr>
          <p:spPr>
            <a:xfrm>
              <a:off x="15333085" y="25665945"/>
              <a:ext cx="13326797" cy="453468"/>
            </a:xfrm>
            <a:prstGeom prst="rect">
              <a:avLst/>
            </a:prstGeom>
            <a:solidFill>
              <a:schemeClr val="tx2">
                <a:lumMod val="60000"/>
                <a:lumOff val="40000"/>
              </a:schemeClr>
            </a:solidFill>
            <a:ln>
              <a:solidFill>
                <a:schemeClr val="tx2">
                  <a:lumMod val="60000"/>
                  <a:lumOff val="40000"/>
                </a:schemeClr>
              </a:solidFill>
            </a:ln>
          </p:spPr>
          <p:txBody>
            <a:bodyPr wrap="square" rtlCol="0" anchor="ctr">
              <a:spAutoFit/>
            </a:bodyPr>
            <a:lstStyle/>
            <a:p>
              <a:pPr algn="ctr"/>
              <a:r>
                <a:rPr lang="en-US" sz="4950" b="1" dirty="0">
                  <a:solidFill>
                    <a:schemeClr val="bg1"/>
                  </a:solidFill>
                  <a:latin typeface="Times New Roman" panose="02020603050405020304" pitchFamily="18" charset="0"/>
                  <a:cs typeface="Times New Roman" panose="02020603050405020304" pitchFamily="18" charset="0"/>
                </a:rPr>
                <a:t>Conclusion </a:t>
              </a:r>
            </a:p>
          </p:txBody>
        </p:sp>
        <p:sp>
          <p:nvSpPr>
            <p:cNvPr id="56" name="TextBox 55"/>
            <p:cNvSpPr txBox="1"/>
            <p:nvPr/>
          </p:nvSpPr>
          <p:spPr>
            <a:xfrm>
              <a:off x="15333085" y="26141811"/>
              <a:ext cx="13326797" cy="1397173"/>
            </a:xfrm>
            <a:prstGeom prst="rect">
              <a:avLst/>
            </a:prstGeom>
            <a:solidFill>
              <a:schemeClr val="tx2">
                <a:lumMod val="40000"/>
                <a:lumOff val="60000"/>
              </a:schemeClr>
            </a:solidFill>
            <a:ln>
              <a:solidFill>
                <a:schemeClr val="tx2">
                  <a:lumMod val="60000"/>
                  <a:lumOff val="40000"/>
                </a:schemeClr>
              </a:solidFill>
            </a:ln>
          </p:spPr>
          <p:txBody>
            <a:bodyPr wrap="square" rtlCol="0">
              <a:spAutoFit/>
            </a:bodyPr>
            <a:lstStyle/>
            <a:p>
              <a:pPr marL="523894" indent="-523894" algn="just">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We have used an active contours (“snake”) model, which would estimate surface and bedrock layers in depth sounder radar imagery</a:t>
              </a:r>
              <a:r>
                <a:rPr lang="en-US" sz="3300" dirty="0" smtClean="0">
                  <a:latin typeface="Times New Roman" panose="02020603050405020304" pitchFamily="18" charset="0"/>
                  <a:cs typeface="Times New Roman" panose="02020603050405020304" pitchFamily="18" charset="0"/>
                </a:rPr>
                <a:t>.</a:t>
              </a:r>
            </a:p>
            <a:p>
              <a:pPr marL="523894" indent="-523894" algn="just">
                <a:buFont typeface="Arial" panose="020B0604020202020204" pitchFamily="34" charset="0"/>
                <a:buChar char="•"/>
              </a:pPr>
              <a:endParaRPr lang="en-US" sz="3300" dirty="0">
                <a:latin typeface="Times New Roman" panose="02020603050405020304" pitchFamily="18" charset="0"/>
                <a:cs typeface="Times New Roman" panose="02020603050405020304" pitchFamily="18" charset="0"/>
              </a:endParaRPr>
            </a:p>
            <a:p>
              <a:pPr marL="523894" indent="-523894" algn="just">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By providing tools to the polar science community, high resolution ice thickness maps can be readily processed to determine the contribution of global climate change on sea. </a:t>
              </a:r>
            </a:p>
          </p:txBody>
        </p:sp>
      </p:grpSp>
      <p:grpSp>
        <p:nvGrpSpPr>
          <p:cNvPr id="13" name="Group 12"/>
          <p:cNvGrpSpPr/>
          <p:nvPr/>
        </p:nvGrpSpPr>
        <p:grpSpPr>
          <a:xfrm>
            <a:off x="15198648" y="5452496"/>
            <a:ext cx="6988387" cy="15727868"/>
            <a:chOff x="15333085" y="6429484"/>
            <a:chExt cx="13326797" cy="6032925"/>
          </a:xfrm>
        </p:grpSpPr>
        <p:sp>
          <p:nvSpPr>
            <p:cNvPr id="139" name="TextBox 138"/>
            <p:cNvSpPr txBox="1"/>
            <p:nvPr/>
          </p:nvSpPr>
          <p:spPr>
            <a:xfrm>
              <a:off x="15333085" y="6429484"/>
              <a:ext cx="13326795" cy="337268"/>
            </a:xfrm>
            <a:prstGeom prst="rect">
              <a:avLst/>
            </a:prstGeom>
            <a:solidFill>
              <a:schemeClr val="tx2">
                <a:lumMod val="60000"/>
                <a:lumOff val="40000"/>
              </a:schemeClr>
            </a:solidFill>
            <a:ln>
              <a:solidFill>
                <a:schemeClr val="tx2">
                  <a:lumMod val="60000"/>
                  <a:lumOff val="40000"/>
                </a:schemeClr>
              </a:solidFill>
            </a:ln>
          </p:spPr>
          <p:txBody>
            <a:bodyPr wrap="square" rtlCol="0" anchor="t">
              <a:spAutoFit/>
            </a:bodyPr>
            <a:lstStyle/>
            <a:p>
              <a:pPr algn="ctr"/>
              <a:r>
                <a:rPr lang="en-US" sz="4950" b="1" dirty="0">
                  <a:solidFill>
                    <a:schemeClr val="bg1"/>
                  </a:solidFill>
                  <a:latin typeface="Times New Roman" panose="02020603050405020304" pitchFamily="18" charset="0"/>
                  <a:cs typeface="Times New Roman" panose="02020603050405020304" pitchFamily="18" charset="0"/>
                </a:rPr>
                <a:t>Methodology</a:t>
              </a:r>
            </a:p>
          </p:txBody>
        </p:sp>
        <p:sp>
          <p:nvSpPr>
            <p:cNvPr id="224" name="TextBox 223"/>
            <p:cNvSpPr txBox="1"/>
            <p:nvPr/>
          </p:nvSpPr>
          <p:spPr>
            <a:xfrm>
              <a:off x="15333085" y="6777939"/>
              <a:ext cx="13326797" cy="5684470"/>
            </a:xfrm>
            <a:prstGeom prst="rect">
              <a:avLst/>
            </a:prstGeom>
            <a:solidFill>
              <a:schemeClr val="tx2">
                <a:lumMod val="40000"/>
                <a:lumOff val="60000"/>
              </a:schemeClr>
            </a:solidFill>
            <a:ln>
              <a:solidFill>
                <a:schemeClr val="tx2">
                  <a:lumMod val="60000"/>
                  <a:lumOff val="40000"/>
                </a:schemeClr>
              </a:solidFill>
            </a:ln>
          </p:spPr>
          <p:txBody>
            <a:bodyPr wrap="square" rtlCol="0">
              <a:spAutoFit/>
            </a:bodyPr>
            <a:lstStyle/>
            <a:p>
              <a:pPr algn="just"/>
              <a:r>
                <a:rPr lang="en-US" sz="3300" b="1" dirty="0" smtClean="0">
                  <a:latin typeface="Times New Roman" panose="02020603050405020304" pitchFamily="18" charset="0"/>
                  <a:cs typeface="Times New Roman" panose="02020603050405020304" pitchFamily="18" charset="0"/>
                </a:rPr>
                <a:t>Active Contours (Snakes)</a:t>
              </a:r>
            </a:p>
            <a:p>
              <a:pPr marL="523894" indent="-523894" algn="just">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In active contours [4], a snake is defined as an energy minimization spline, which deforms to minimize the energy</a:t>
              </a:r>
              <a:r>
                <a:rPr lang="en-US" sz="3300" dirty="0" smtClean="0">
                  <a:latin typeface="Times New Roman" panose="02020603050405020304" pitchFamily="18" charset="0"/>
                  <a:cs typeface="Times New Roman" panose="02020603050405020304" pitchFamily="18" charset="0"/>
                </a:rPr>
                <a:t>.</a:t>
              </a:r>
              <a:endParaRPr lang="en-US" sz="3300" dirty="0">
                <a:latin typeface="Times New Roman" panose="02020603050405020304" pitchFamily="18" charset="0"/>
                <a:ea typeface="MS Mincho" panose="02020609040205080304" pitchFamily="49" charset="-128"/>
              </a:endParaRPr>
            </a:p>
            <a:p>
              <a:pPr algn="just"/>
              <a:endParaRPr lang="en-US" sz="3300" dirty="0"/>
            </a:p>
            <a:p>
              <a:pPr marL="523894" indent="-523894" algn="just">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Internal energy, which represent the tension and rigidity while the external energy attracts the snake to the target object.</a:t>
              </a:r>
            </a:p>
            <a:p>
              <a:pPr marL="523894" indent="-523894" algn="just">
                <a:buFont typeface="Arial" panose="020B0604020202020204" pitchFamily="34" charset="0"/>
                <a:buChar char="•"/>
              </a:pPr>
              <a:endParaRPr lang="en-US" sz="3300" dirty="0">
                <a:latin typeface="Times New Roman" panose="02020603050405020304" pitchFamily="18" charset="0"/>
                <a:cs typeface="Times New Roman" panose="02020603050405020304" pitchFamily="18" charset="0"/>
              </a:endParaRPr>
            </a:p>
            <a:p>
              <a:pPr marL="523894" indent="-523894" algn="just">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The parameters α, β, and γ as coefficients of each term represents weighting functions. </a:t>
              </a:r>
            </a:p>
            <a:p>
              <a:pPr marL="523894" indent="-523894" algn="just">
                <a:buFont typeface="Arial" panose="020B0604020202020204" pitchFamily="34" charset="0"/>
                <a:buChar char="•"/>
              </a:pPr>
              <a:endParaRPr lang="en-US" sz="3300" dirty="0">
                <a:latin typeface="Times New Roman" panose="02020603050405020304" pitchFamily="18" charset="0"/>
                <a:cs typeface="Times New Roman" panose="02020603050405020304" pitchFamily="18" charset="0"/>
              </a:endParaRPr>
            </a:p>
            <a:p>
              <a:pPr algn="just"/>
              <a:r>
                <a:rPr lang="en-US" sz="3300" b="1" dirty="0">
                  <a:latin typeface="Times New Roman" panose="02020603050405020304" pitchFamily="18" charset="0"/>
                  <a:cs typeface="Times New Roman" panose="02020603050405020304" pitchFamily="18" charset="0"/>
                </a:rPr>
                <a:t>How It’s Used:</a:t>
              </a:r>
            </a:p>
            <a:p>
              <a:pPr marL="523894" indent="-523894" algn="just">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The initial contour must be close to the bedrock and surface layers in order for the snake to move from noises or other undesired edges in the image. </a:t>
              </a:r>
            </a:p>
            <a:p>
              <a:pPr marL="523894" indent="-523894" algn="just">
                <a:buFont typeface="Arial" panose="020B0604020202020204" pitchFamily="34" charset="0"/>
                <a:buChar char="•"/>
              </a:pPr>
              <a:endParaRPr lang="en-US" sz="3300" dirty="0">
                <a:latin typeface="Times New Roman" panose="02020603050405020304" pitchFamily="18" charset="0"/>
                <a:cs typeface="Times New Roman" panose="02020603050405020304" pitchFamily="18" charset="0"/>
              </a:endParaRPr>
            </a:p>
            <a:p>
              <a:pPr marL="523894" indent="-523894" algn="just">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Selecting α, β, and γ values were chosen arbitrarily through trial and error depending on the best fit for a particular layer. A layer is fit when the maximum number of iterations has reached its threshold. </a:t>
              </a:r>
            </a:p>
          </p:txBody>
        </p:sp>
      </p:grpSp>
      <mc:AlternateContent xmlns:mc="http://schemas.openxmlformats.org/markup-compatibility/2006" xmlns:a14="http://schemas.microsoft.com/office/drawing/2010/main">
        <mc:Choice Requires="a14">
          <p:sp>
            <p:nvSpPr>
              <p:cNvPr id="14" name="TextBox 13"/>
              <p:cNvSpPr txBox="1"/>
              <p:nvPr/>
            </p:nvSpPr>
            <p:spPr>
              <a:xfrm>
                <a:off x="11354726" y="21958116"/>
                <a:ext cx="25702523" cy="1679178"/>
              </a:xfrm>
              <a:prstGeom prst="rect">
                <a:avLst/>
              </a:prstGeom>
              <a:noFill/>
            </p:spPr>
            <p:txBody>
              <a:bodyPr wrap="square" rtlCol="0">
                <a:spAutoFit/>
              </a:bodyPr>
              <a:lstStyle/>
              <a:p>
                <a:r>
                  <a:rPr lang="en-US" sz="7200" dirty="0" err="1">
                    <a:latin typeface="Times New Roman" panose="02020603050405020304" pitchFamily="18" charset="0"/>
                    <a:ea typeface="MS Mincho" panose="02020609040205080304" pitchFamily="49" charset="-128"/>
                    <a:cs typeface="Times New Roman" panose="02020603050405020304" pitchFamily="18" charset="0"/>
                  </a:rPr>
                  <a:t>E</a:t>
                </a:r>
                <a:r>
                  <a:rPr lang="en-US" sz="7200" baseline="-25000" dirty="0" err="1">
                    <a:latin typeface="Times New Roman" panose="02020603050405020304" pitchFamily="18" charset="0"/>
                    <a:ea typeface="MS Mincho" panose="02020609040205080304" pitchFamily="49" charset="-128"/>
                    <a:cs typeface="Times New Roman" panose="02020603050405020304" pitchFamily="18" charset="0"/>
                  </a:rPr>
                  <a:t>snake</a:t>
                </a:r>
                <a:r>
                  <a:rPr lang="en-US" sz="7200" baseline="-25000" dirty="0">
                    <a:latin typeface="Times New Roman" panose="02020603050405020304" pitchFamily="18" charset="0"/>
                    <a:ea typeface="MS Mincho" panose="02020609040205080304" pitchFamily="49" charset="-128"/>
                    <a:cs typeface="Times New Roman" panose="02020603050405020304" pitchFamily="18" charset="0"/>
                  </a:rPr>
                  <a:t> </a:t>
                </a:r>
                <a:r>
                  <a:rPr lang="en-US" sz="7200" dirty="0" smtClean="0">
                    <a:latin typeface="Times New Roman" panose="02020603050405020304" pitchFamily="18" charset="0"/>
                    <a:ea typeface="MS Mincho" panose="02020609040205080304" pitchFamily="49" charset="-128"/>
                    <a:cs typeface="Times New Roman" panose="02020603050405020304" pitchFamily="18" charset="0"/>
                  </a:rPr>
                  <a:t>= </a:t>
                </a:r>
                <a14:m>
                  <m:oMath xmlns:m="http://schemas.openxmlformats.org/officeDocument/2006/math">
                    <m:nary>
                      <m:naryPr>
                        <m:limLoc m:val="subSup"/>
                        <m:ctrlPr>
                          <a:rPr lang="en-US" sz="7200" i="1">
                            <a:latin typeface="Cambria Math" panose="02040503050406030204" pitchFamily="18" charset="0"/>
                            <a:cs typeface="Times New Roman" panose="02020603050405020304" pitchFamily="18" charset="0"/>
                          </a:rPr>
                        </m:ctrlPr>
                      </m:naryPr>
                      <m:sub>
                        <m:r>
                          <a:rPr lang="en-US" sz="7200" i="1">
                            <a:latin typeface="Cambria Math" panose="02040503050406030204" pitchFamily="18" charset="0"/>
                            <a:ea typeface="MS Mincho" panose="02020609040205080304" pitchFamily="49" charset="-128"/>
                            <a:cs typeface="Times New Roman" panose="02020603050405020304" pitchFamily="18" charset="0"/>
                          </a:rPr>
                          <m:t>0</m:t>
                        </m:r>
                      </m:sub>
                      <m:sup>
                        <m:r>
                          <a:rPr lang="en-US" sz="7200" i="1">
                            <a:latin typeface="Cambria Math" panose="02040503050406030204" pitchFamily="18" charset="0"/>
                            <a:ea typeface="MS Mincho" panose="02020609040205080304" pitchFamily="49" charset="-128"/>
                            <a:cs typeface="Times New Roman" panose="02020603050405020304" pitchFamily="18" charset="0"/>
                          </a:rPr>
                          <m:t>1</m:t>
                        </m:r>
                      </m:sup>
                      <m:e>
                        <m:r>
                          <a:rPr lang="en-US" sz="7200" i="1">
                            <a:latin typeface="Cambria Math" panose="02040503050406030204" pitchFamily="18" charset="0"/>
                            <a:ea typeface="MS Mincho" panose="02020609040205080304" pitchFamily="49" charset="-128"/>
                            <a:cs typeface="Times New Roman" panose="02020603050405020304" pitchFamily="18" charset="0"/>
                          </a:rPr>
                          <m:t>(</m:t>
                        </m:r>
                        <m:r>
                          <a:rPr lang="en-US" sz="7200" i="1">
                            <a:latin typeface="Cambria Math" panose="02040503050406030204" pitchFamily="18" charset="0"/>
                            <a:ea typeface="MS Mincho" panose="02020609040205080304" pitchFamily="49" charset="-128"/>
                            <a:cs typeface="Times New Roman" panose="02020603050405020304" pitchFamily="18" charset="0"/>
                          </a:rPr>
                          <m:t>𝛼</m:t>
                        </m:r>
                        <m:r>
                          <a:rPr lang="en-US" sz="7200" i="1">
                            <a:latin typeface="Cambria Math" panose="02040503050406030204" pitchFamily="18" charset="0"/>
                            <a:ea typeface="MS Mincho" panose="02020609040205080304" pitchFamily="49" charset="-128"/>
                            <a:cs typeface="Times New Roman" panose="02020603050405020304" pitchFamily="18" charset="0"/>
                          </a:rPr>
                          <m:t>∗</m:t>
                        </m:r>
                        <m:sSub>
                          <m:sSubPr>
                            <m:ctrlPr>
                              <a:rPr lang="en-US" sz="7200" i="1">
                                <a:latin typeface="Cambria Math" panose="02040503050406030204" pitchFamily="18" charset="0"/>
                                <a:cs typeface="Times New Roman" panose="02020603050405020304" pitchFamily="18" charset="0"/>
                              </a:rPr>
                            </m:ctrlPr>
                          </m:sSubPr>
                          <m:e>
                            <m:r>
                              <a:rPr lang="en-US" sz="7200" i="1">
                                <a:latin typeface="Cambria Math" panose="02040503050406030204" pitchFamily="18" charset="0"/>
                                <a:ea typeface="MS Mincho" panose="02020609040205080304" pitchFamily="49" charset="-128"/>
                                <a:cs typeface="Times New Roman" panose="02020603050405020304" pitchFamily="18" charset="0"/>
                              </a:rPr>
                              <m:t>𝐸</m:t>
                            </m:r>
                          </m:e>
                          <m:sub>
                            <m:r>
                              <a:rPr lang="en-US" sz="7200" i="1">
                                <a:latin typeface="Cambria Math" panose="02040503050406030204" pitchFamily="18" charset="0"/>
                                <a:ea typeface="MS Mincho" panose="02020609040205080304" pitchFamily="49" charset="-128"/>
                                <a:cs typeface="Times New Roman" panose="02020603050405020304" pitchFamily="18" charset="0"/>
                              </a:rPr>
                              <m:t>𝑒𝑙𝑎𝑠𝑡𝑖𝑐</m:t>
                            </m:r>
                            <m:d>
                              <m:dPr>
                                <m:ctrlPr>
                                  <a:rPr lang="en-US" sz="7200" i="1">
                                    <a:latin typeface="Cambria Math" panose="02040503050406030204" pitchFamily="18" charset="0"/>
                                    <a:cs typeface="Times New Roman" panose="02020603050405020304" pitchFamily="18" charset="0"/>
                                  </a:rPr>
                                </m:ctrlPr>
                              </m:dPr>
                              <m:e>
                                <m:r>
                                  <a:rPr lang="en-US" sz="7200" i="1">
                                    <a:latin typeface="Cambria Math" panose="02040503050406030204" pitchFamily="18" charset="0"/>
                                    <a:ea typeface="MS Mincho" panose="02020609040205080304" pitchFamily="49" charset="-128"/>
                                    <a:cs typeface="Times New Roman" panose="02020603050405020304" pitchFamily="18" charset="0"/>
                                  </a:rPr>
                                  <m:t>𝑣</m:t>
                                </m:r>
                                <m:d>
                                  <m:dPr>
                                    <m:ctrlPr>
                                      <a:rPr lang="en-US" sz="7200" i="1">
                                        <a:latin typeface="Cambria Math" panose="02040503050406030204" pitchFamily="18" charset="0"/>
                                        <a:cs typeface="Times New Roman" panose="02020603050405020304" pitchFamily="18" charset="0"/>
                                      </a:rPr>
                                    </m:ctrlPr>
                                  </m:dPr>
                                  <m:e>
                                    <m:r>
                                      <a:rPr lang="en-US" sz="7200" i="1">
                                        <a:latin typeface="Cambria Math" panose="02040503050406030204" pitchFamily="18" charset="0"/>
                                        <a:ea typeface="MS Mincho" panose="02020609040205080304" pitchFamily="49" charset="-128"/>
                                        <a:cs typeface="Times New Roman" panose="02020603050405020304" pitchFamily="18" charset="0"/>
                                      </a:rPr>
                                      <m:t>𝑠</m:t>
                                    </m:r>
                                  </m:e>
                                </m:d>
                              </m:e>
                            </m:d>
                          </m:sub>
                        </m:sSub>
                      </m:e>
                    </m:nary>
                  </m:oMath>
                </a14:m>
                <a:r>
                  <a:rPr lang="en-US" sz="7200" dirty="0">
                    <a:latin typeface="Times New Roman" panose="02020603050405020304" pitchFamily="18" charset="0"/>
                    <a:ea typeface="MS Mincho" panose="02020609040205080304" pitchFamily="49" charset="-128"/>
                    <a:cs typeface="Times New Roman" panose="02020603050405020304" pitchFamily="18" charset="0"/>
                  </a:rPr>
                  <a:t>+</a:t>
                </a:r>
                <a14:m>
                  <m:oMath xmlns:m="http://schemas.openxmlformats.org/officeDocument/2006/math">
                    <m:r>
                      <a:rPr lang="en-US" sz="7200" i="1">
                        <a:latin typeface="Cambria Math" panose="02040503050406030204" pitchFamily="18" charset="0"/>
                        <a:ea typeface="MS Mincho" panose="02020609040205080304" pitchFamily="49" charset="-128"/>
                        <a:cs typeface="Times New Roman" panose="02020603050405020304" pitchFamily="18" charset="0"/>
                      </a:rPr>
                      <m:t>𝛽</m:t>
                    </m:r>
                  </m:oMath>
                </a14:m>
                <a:r>
                  <a:rPr lang="en-US" sz="7200" dirty="0" smtClean="0">
                    <a:latin typeface="Times New Roman" panose="02020603050405020304" pitchFamily="18" charset="0"/>
                    <a:ea typeface="MS Mincho" panose="02020609040205080304" pitchFamily="49" charset="-128"/>
                    <a:cs typeface="Times New Roman" panose="02020603050405020304" pitchFamily="18" charset="0"/>
                  </a:rPr>
                  <a:t>*</a:t>
                </a:r>
                <a14:m>
                  <m:oMath xmlns:m="http://schemas.openxmlformats.org/officeDocument/2006/math">
                    <m:sSub>
                      <m:sSubPr>
                        <m:ctrlPr>
                          <a:rPr lang="en-US" sz="7200" i="1">
                            <a:latin typeface="Cambria Math" panose="02040503050406030204" pitchFamily="18" charset="0"/>
                            <a:cs typeface="Times New Roman" panose="02020603050405020304" pitchFamily="18" charset="0"/>
                          </a:rPr>
                        </m:ctrlPr>
                      </m:sSubPr>
                      <m:e>
                        <m:r>
                          <a:rPr lang="en-US" sz="7200" i="1">
                            <a:latin typeface="Cambria Math" panose="02040503050406030204" pitchFamily="18" charset="0"/>
                            <a:ea typeface="MS Mincho" panose="02020609040205080304" pitchFamily="49" charset="-128"/>
                            <a:cs typeface="Times New Roman" panose="02020603050405020304" pitchFamily="18" charset="0"/>
                          </a:rPr>
                          <m:t>𝐸</m:t>
                        </m:r>
                      </m:e>
                      <m:sub>
                        <m:r>
                          <a:rPr lang="en-US" sz="7200" i="1">
                            <a:latin typeface="Cambria Math" panose="02040503050406030204" pitchFamily="18" charset="0"/>
                            <a:ea typeface="MS Mincho" panose="02020609040205080304" pitchFamily="49" charset="-128"/>
                            <a:cs typeface="Times New Roman" panose="02020603050405020304" pitchFamily="18" charset="0"/>
                          </a:rPr>
                          <m:t>𝑏𝑒𝑛𝑑𝑖𝑛𝑔</m:t>
                        </m:r>
                        <m:d>
                          <m:dPr>
                            <m:ctrlPr>
                              <a:rPr lang="en-US" sz="7200" i="1">
                                <a:latin typeface="Cambria Math" panose="02040503050406030204" pitchFamily="18" charset="0"/>
                                <a:cs typeface="Times New Roman" panose="02020603050405020304" pitchFamily="18" charset="0"/>
                              </a:rPr>
                            </m:ctrlPr>
                          </m:dPr>
                          <m:e>
                            <m:r>
                              <a:rPr lang="en-US" sz="7200" i="1">
                                <a:latin typeface="Cambria Math" panose="02040503050406030204" pitchFamily="18" charset="0"/>
                                <a:ea typeface="MS Mincho" panose="02020609040205080304" pitchFamily="49" charset="-128"/>
                                <a:cs typeface="Times New Roman" panose="02020603050405020304" pitchFamily="18" charset="0"/>
                              </a:rPr>
                              <m:t>𝑣</m:t>
                            </m:r>
                            <m:d>
                              <m:dPr>
                                <m:ctrlPr>
                                  <a:rPr lang="en-US" sz="7200" i="1">
                                    <a:latin typeface="Cambria Math" panose="02040503050406030204" pitchFamily="18" charset="0"/>
                                    <a:cs typeface="Times New Roman" panose="02020603050405020304" pitchFamily="18" charset="0"/>
                                  </a:rPr>
                                </m:ctrlPr>
                              </m:dPr>
                              <m:e>
                                <m:r>
                                  <a:rPr lang="en-US" sz="7200" i="1">
                                    <a:latin typeface="Cambria Math" panose="02040503050406030204" pitchFamily="18" charset="0"/>
                                    <a:ea typeface="MS Mincho" panose="02020609040205080304" pitchFamily="49" charset="-128"/>
                                    <a:cs typeface="Times New Roman" panose="02020603050405020304" pitchFamily="18" charset="0"/>
                                  </a:rPr>
                                  <m:t>𝑠</m:t>
                                </m:r>
                              </m:e>
                            </m:d>
                          </m:e>
                        </m:d>
                      </m:sub>
                    </m:sSub>
                  </m:oMath>
                </a14:m>
                <a:r>
                  <a:rPr lang="en-US" sz="7200" dirty="0">
                    <a:latin typeface="Times New Roman" panose="02020603050405020304" pitchFamily="18" charset="0"/>
                    <a:ea typeface="MS Mincho" panose="02020609040205080304" pitchFamily="49" charset="-128"/>
                    <a:cs typeface="Times New Roman" panose="02020603050405020304" pitchFamily="18" charset="0"/>
                  </a:rPr>
                  <a:t> + </a:t>
                </a:r>
                <a14:m>
                  <m:oMath xmlns:m="http://schemas.openxmlformats.org/officeDocument/2006/math">
                    <m:r>
                      <a:rPr lang="en-US" sz="7200" i="1">
                        <a:latin typeface="Cambria Math" panose="02040503050406030204" pitchFamily="18" charset="0"/>
                        <a:ea typeface="MS Mincho" panose="02020609040205080304" pitchFamily="49" charset="-128"/>
                        <a:cs typeface="Times New Roman" panose="02020603050405020304" pitchFamily="18" charset="0"/>
                      </a:rPr>
                      <m:t>𝛾</m:t>
                    </m:r>
                  </m:oMath>
                </a14:m>
                <a:r>
                  <a:rPr lang="en-US" sz="7200" dirty="0">
                    <a:latin typeface="Times New Roman" panose="02020603050405020304" pitchFamily="18" charset="0"/>
                    <a:ea typeface="MS Mincho" panose="02020609040205080304" pitchFamily="49" charset="-128"/>
                    <a:cs typeface="Times New Roman" panose="02020603050405020304" pitchFamily="18" charset="0"/>
                  </a:rPr>
                  <a:t> * </a:t>
                </a:r>
                <a14:m>
                  <m:oMath xmlns:m="http://schemas.openxmlformats.org/officeDocument/2006/math">
                    <m:sSub>
                      <m:sSubPr>
                        <m:ctrlPr>
                          <a:rPr lang="en-US" sz="7200" i="1">
                            <a:latin typeface="Cambria Math" panose="02040503050406030204" pitchFamily="18" charset="0"/>
                            <a:cs typeface="Times New Roman" panose="02020603050405020304" pitchFamily="18" charset="0"/>
                          </a:rPr>
                        </m:ctrlPr>
                      </m:sSubPr>
                      <m:e>
                        <m:r>
                          <a:rPr lang="en-US" sz="7200" i="1">
                            <a:latin typeface="Cambria Math" panose="02040503050406030204" pitchFamily="18" charset="0"/>
                            <a:ea typeface="MS Mincho" panose="02020609040205080304" pitchFamily="49" charset="-128"/>
                            <a:cs typeface="Times New Roman" panose="02020603050405020304" pitchFamily="18" charset="0"/>
                          </a:rPr>
                          <m:t>𝐸</m:t>
                        </m:r>
                      </m:e>
                      <m:sub>
                        <m:r>
                          <a:rPr lang="en-US" sz="7200" i="1">
                            <a:latin typeface="Cambria Math" panose="02040503050406030204" pitchFamily="18" charset="0"/>
                            <a:ea typeface="MS Mincho" panose="02020609040205080304" pitchFamily="49" charset="-128"/>
                            <a:cs typeface="Times New Roman" panose="02020603050405020304" pitchFamily="18" charset="0"/>
                          </a:rPr>
                          <m:t>𝑖𝑚𝑎𝑔𝑒</m:t>
                        </m:r>
                        <m:d>
                          <m:dPr>
                            <m:ctrlPr>
                              <a:rPr lang="en-US" sz="7200" i="1">
                                <a:latin typeface="Cambria Math" panose="02040503050406030204" pitchFamily="18" charset="0"/>
                                <a:cs typeface="Times New Roman" panose="02020603050405020304" pitchFamily="18" charset="0"/>
                              </a:rPr>
                            </m:ctrlPr>
                          </m:dPr>
                          <m:e>
                            <m:r>
                              <a:rPr lang="en-US" sz="7200" i="1">
                                <a:latin typeface="Cambria Math" panose="02040503050406030204" pitchFamily="18" charset="0"/>
                                <a:ea typeface="MS Mincho" panose="02020609040205080304" pitchFamily="49" charset="-128"/>
                                <a:cs typeface="Times New Roman" panose="02020603050405020304" pitchFamily="18" charset="0"/>
                              </a:rPr>
                              <m:t>𝑣</m:t>
                            </m:r>
                            <m:d>
                              <m:dPr>
                                <m:ctrlPr>
                                  <a:rPr lang="en-US" sz="7200" i="1">
                                    <a:latin typeface="Cambria Math" panose="02040503050406030204" pitchFamily="18" charset="0"/>
                                    <a:cs typeface="Times New Roman" panose="02020603050405020304" pitchFamily="18" charset="0"/>
                                  </a:rPr>
                                </m:ctrlPr>
                              </m:dPr>
                              <m:e>
                                <m:r>
                                  <a:rPr lang="en-US" sz="7200" i="1">
                                    <a:latin typeface="Cambria Math" panose="02040503050406030204" pitchFamily="18" charset="0"/>
                                    <a:ea typeface="MS Mincho" panose="02020609040205080304" pitchFamily="49" charset="-128"/>
                                    <a:cs typeface="Times New Roman" panose="02020603050405020304" pitchFamily="18" charset="0"/>
                                  </a:rPr>
                                  <m:t>𝑠</m:t>
                                </m:r>
                              </m:e>
                            </m:d>
                          </m:e>
                        </m:d>
                      </m:sub>
                    </m:sSub>
                  </m:oMath>
                </a14:m>
                <a:r>
                  <a:rPr lang="en-US" sz="7200" dirty="0">
                    <a:latin typeface="Times New Roman" panose="02020603050405020304" pitchFamily="18" charset="0"/>
                    <a:ea typeface="MS Mincho" panose="02020609040205080304" pitchFamily="49" charset="-128"/>
                    <a:cs typeface="Times New Roman" panose="02020603050405020304" pitchFamily="18" charset="0"/>
                  </a:rPr>
                  <a:t>) ds</a:t>
                </a:r>
              </a:p>
            </p:txBody>
          </p:sp>
        </mc:Choice>
        <mc:Fallback xmlns="">
          <p:sp>
            <p:nvSpPr>
              <p:cNvPr id="14" name="TextBox 13"/>
              <p:cNvSpPr txBox="1">
                <a:spLocks noRot="1" noChangeAspect="1" noMove="1" noResize="1" noEditPoints="1" noAdjustHandles="1" noChangeArrowheads="1" noChangeShapeType="1" noTextEdit="1"/>
              </p:cNvSpPr>
              <p:nvPr/>
            </p:nvSpPr>
            <p:spPr>
              <a:xfrm>
                <a:off x="11354726" y="21958116"/>
                <a:ext cx="25702523" cy="1679178"/>
              </a:xfrm>
              <a:prstGeom prst="rect">
                <a:avLst/>
              </a:prstGeom>
              <a:blipFill rotWithShape="0">
                <a:blip r:embed="rId6"/>
                <a:stretch>
                  <a:fillRect l="-1803" t="-725" r="-1305" b="-13768"/>
                </a:stretch>
              </a:blipFill>
            </p:spPr>
            <p:txBody>
              <a:bodyPr/>
              <a:lstStyle/>
              <a:p>
                <a:r>
                  <a:rPr lang="en-US">
                    <a:noFill/>
                  </a:rPr>
                  <a:t> </a:t>
                </a:r>
              </a:p>
            </p:txBody>
          </p:sp>
        </mc:Fallback>
      </mc:AlternateContent>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65139" y="13986695"/>
            <a:ext cx="7930098" cy="6616439"/>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765139" y="6654953"/>
            <a:ext cx="7930098" cy="7095056"/>
          </a:xfrm>
          <a:prstGeom prst="rect">
            <a:avLst/>
          </a:prstGeom>
        </p:spPr>
      </p:pic>
      <p:sp>
        <p:nvSpPr>
          <p:cNvPr id="15" name="TextBox 14"/>
          <p:cNvSpPr txBox="1"/>
          <p:nvPr/>
        </p:nvSpPr>
        <p:spPr>
          <a:xfrm>
            <a:off x="33479469" y="19808788"/>
            <a:ext cx="4143846" cy="600164"/>
          </a:xfrm>
          <a:prstGeom prst="rect">
            <a:avLst/>
          </a:prstGeom>
          <a:noFill/>
        </p:spPr>
        <p:txBody>
          <a:bodyPr wrap="square" rtlCol="0">
            <a:spAutoFit/>
          </a:bodyPr>
          <a:lstStyle/>
          <a:p>
            <a:pPr algn="ctr"/>
            <a:r>
              <a:rPr lang="en-US" sz="3300" dirty="0" smtClean="0"/>
              <a:t>Figure 3</a:t>
            </a:r>
            <a:endParaRPr lang="en-US" sz="3300" dirty="0"/>
          </a:p>
        </p:txBody>
      </p:sp>
      <p:sp>
        <p:nvSpPr>
          <p:cNvPr id="16" name="TextBox 15"/>
          <p:cNvSpPr txBox="1"/>
          <p:nvPr/>
        </p:nvSpPr>
        <p:spPr>
          <a:xfrm>
            <a:off x="33717514" y="12993890"/>
            <a:ext cx="4017233" cy="600164"/>
          </a:xfrm>
          <a:prstGeom prst="rect">
            <a:avLst/>
          </a:prstGeom>
          <a:noFill/>
        </p:spPr>
        <p:txBody>
          <a:bodyPr wrap="square" rtlCol="0">
            <a:spAutoFit/>
          </a:bodyPr>
          <a:lstStyle/>
          <a:p>
            <a:pPr algn="ctr"/>
            <a:r>
              <a:rPr lang="en-US" sz="3300" dirty="0" smtClean="0"/>
              <a:t>Figure 2</a:t>
            </a:r>
            <a:endParaRPr lang="en-US" sz="3300" dirty="0"/>
          </a:p>
        </p:txBody>
      </p:sp>
      <p:grpSp>
        <p:nvGrpSpPr>
          <p:cNvPr id="59" name="Group 58"/>
          <p:cNvGrpSpPr/>
          <p:nvPr/>
        </p:nvGrpSpPr>
        <p:grpSpPr>
          <a:xfrm>
            <a:off x="7771600" y="5405150"/>
            <a:ext cx="6988387" cy="11157380"/>
            <a:chOff x="15333083" y="6429485"/>
            <a:chExt cx="13326799" cy="4279769"/>
          </a:xfrm>
        </p:grpSpPr>
        <p:sp>
          <p:nvSpPr>
            <p:cNvPr id="68" name="TextBox 67"/>
            <p:cNvSpPr txBox="1"/>
            <p:nvPr/>
          </p:nvSpPr>
          <p:spPr>
            <a:xfrm>
              <a:off x="15333083" y="6429485"/>
              <a:ext cx="13326797" cy="337268"/>
            </a:xfrm>
            <a:prstGeom prst="rect">
              <a:avLst/>
            </a:prstGeom>
            <a:solidFill>
              <a:schemeClr val="tx2">
                <a:lumMod val="60000"/>
                <a:lumOff val="40000"/>
              </a:schemeClr>
            </a:solidFill>
            <a:ln>
              <a:solidFill>
                <a:schemeClr val="tx2">
                  <a:lumMod val="60000"/>
                  <a:lumOff val="40000"/>
                </a:schemeClr>
              </a:solidFill>
            </a:ln>
          </p:spPr>
          <p:txBody>
            <a:bodyPr wrap="square" rtlCol="0" anchor="t">
              <a:spAutoFit/>
            </a:bodyPr>
            <a:lstStyle/>
            <a:p>
              <a:pPr algn="ctr"/>
              <a:r>
                <a:rPr lang="en-US" sz="4950" b="1" dirty="0" smtClean="0">
                  <a:solidFill>
                    <a:schemeClr val="bg1"/>
                  </a:solidFill>
                  <a:latin typeface="Times New Roman" panose="02020603050405020304" pitchFamily="18" charset="0"/>
                  <a:cs typeface="Times New Roman" panose="02020603050405020304" pitchFamily="18" charset="0"/>
                </a:rPr>
                <a:t>Associated Challenges</a:t>
              </a:r>
              <a:endParaRPr lang="en-US" sz="4950" b="1" dirty="0">
                <a:solidFill>
                  <a:schemeClr val="bg1"/>
                </a:solidFill>
                <a:latin typeface="Times New Roman" panose="02020603050405020304" pitchFamily="18" charset="0"/>
                <a:cs typeface="Times New Roman" panose="02020603050405020304" pitchFamily="18" charset="0"/>
              </a:endParaRPr>
            </a:p>
          </p:txBody>
        </p:sp>
        <p:sp>
          <p:nvSpPr>
            <p:cNvPr id="69" name="TextBox 68"/>
            <p:cNvSpPr txBox="1"/>
            <p:nvPr/>
          </p:nvSpPr>
          <p:spPr>
            <a:xfrm>
              <a:off x="15333085" y="6777939"/>
              <a:ext cx="13326797" cy="3931315"/>
            </a:xfrm>
            <a:prstGeom prst="rect">
              <a:avLst/>
            </a:prstGeom>
            <a:solidFill>
              <a:schemeClr val="tx2">
                <a:lumMod val="40000"/>
                <a:lumOff val="60000"/>
              </a:schemeClr>
            </a:solidFill>
            <a:ln>
              <a:solidFill>
                <a:schemeClr val="tx2">
                  <a:lumMod val="60000"/>
                  <a:lumOff val="40000"/>
                </a:schemeClr>
              </a:solidFill>
            </a:ln>
          </p:spPr>
          <p:txBody>
            <a:bodyPr wrap="square" rtlCol="0">
              <a:spAutoFit/>
            </a:bodyPr>
            <a:lstStyle/>
            <a:p>
              <a:pPr marL="457200" indent="-457200" algn="just">
                <a:buFont typeface="Arial" panose="020B0604020202020204" pitchFamily="34" charset="0"/>
                <a:buChar char="•"/>
              </a:pPr>
              <a:r>
                <a:rPr lang="en-US" sz="3300" dirty="0" smtClean="0">
                  <a:latin typeface="Times New Roman" panose="02020603050405020304" pitchFamily="18" charset="0"/>
                  <a:cs typeface="Times New Roman" panose="02020603050405020304" pitchFamily="18" charset="0"/>
                </a:rPr>
                <a:t>Automated </a:t>
              </a:r>
              <a:r>
                <a:rPr lang="en-US" sz="3300" dirty="0">
                  <a:latin typeface="Times New Roman" panose="02020603050405020304" pitchFamily="18" charset="0"/>
                  <a:cs typeface="Times New Roman" panose="02020603050405020304" pitchFamily="18" charset="0"/>
                </a:rPr>
                <a:t>processing and extraction of information from radar imagery is challenging. </a:t>
              </a:r>
            </a:p>
            <a:p>
              <a:pPr algn="just"/>
              <a:endParaRPr lang="en-US" sz="33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300" dirty="0" smtClean="0">
                  <a:latin typeface="Times New Roman" panose="02020603050405020304" pitchFamily="18" charset="0"/>
                  <a:cs typeface="Times New Roman" panose="02020603050405020304" pitchFamily="18" charset="0"/>
                </a:rPr>
                <a:t>Radar </a:t>
              </a:r>
              <a:r>
                <a:rPr lang="en-US" sz="3300" dirty="0">
                  <a:latin typeface="Times New Roman" panose="02020603050405020304" pitchFamily="18" charset="0"/>
                  <a:cs typeface="Times New Roman" panose="02020603050405020304" pitchFamily="18" charset="0"/>
                </a:rPr>
                <a:t>inherently records noise, which is electromagnetic interference (EMI) from other electronics, such as components near the sensing equipment in the frequency band of focus. </a:t>
              </a:r>
            </a:p>
            <a:p>
              <a:pPr algn="just"/>
              <a:endParaRPr lang="en-US" sz="33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300" dirty="0" smtClean="0">
                  <a:latin typeface="Times New Roman" panose="02020603050405020304" pitchFamily="18" charset="0"/>
                  <a:cs typeface="Times New Roman" panose="02020603050405020304" pitchFamily="18" charset="0"/>
                </a:rPr>
                <a:t>Analog-to-digital </a:t>
              </a:r>
              <a:r>
                <a:rPr lang="en-US" sz="3300" dirty="0">
                  <a:latin typeface="Times New Roman" panose="02020603050405020304" pitchFamily="18" charset="0"/>
                  <a:cs typeface="Times New Roman" panose="02020603050405020304" pitchFamily="18" charset="0"/>
                </a:rPr>
                <a:t>convertors, which convert the received energy signals for digital storage can introduce artifacts. </a:t>
              </a:r>
            </a:p>
            <a:p>
              <a:pPr marL="457200" indent="-457200" algn="just">
                <a:buFont typeface="Arial" panose="020B0604020202020204" pitchFamily="34" charset="0"/>
                <a:buChar char="•"/>
              </a:pPr>
              <a:endParaRPr lang="en-US" sz="33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300" dirty="0" smtClean="0">
                  <a:latin typeface="Times New Roman" panose="02020603050405020304" pitchFamily="18" charset="0"/>
                  <a:cs typeface="Times New Roman" panose="02020603050405020304" pitchFamily="18" charset="0"/>
                </a:rPr>
                <a:t>Vertical </a:t>
              </a:r>
              <a:r>
                <a:rPr lang="en-US" sz="3300" dirty="0">
                  <a:latin typeface="Times New Roman" panose="02020603050405020304" pitchFamily="18" charset="0"/>
                  <a:cs typeface="Times New Roman" panose="02020603050405020304" pitchFamily="18" charset="0"/>
                </a:rPr>
                <a:t>and horizontal intensity variations across an image introduce additional difficulties for identifying and tracing near surface layers. </a:t>
              </a:r>
            </a:p>
          </p:txBody>
        </p:sp>
      </p:grpSp>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937808" y="9868607"/>
            <a:ext cx="8584354" cy="7110701"/>
          </a:xfrm>
          <a:prstGeom prst="rect">
            <a:avLst/>
          </a:prstGeom>
        </p:spPr>
      </p:pic>
      <p:sp>
        <p:nvSpPr>
          <p:cNvPr id="22" name="TextBox 21"/>
          <p:cNvSpPr txBox="1"/>
          <p:nvPr/>
        </p:nvSpPr>
        <p:spPr>
          <a:xfrm>
            <a:off x="26148344" y="16033308"/>
            <a:ext cx="2127184" cy="600164"/>
          </a:xfrm>
          <a:prstGeom prst="rect">
            <a:avLst/>
          </a:prstGeom>
          <a:noFill/>
        </p:spPr>
        <p:txBody>
          <a:bodyPr wrap="square" rtlCol="0">
            <a:spAutoFit/>
          </a:bodyPr>
          <a:lstStyle/>
          <a:p>
            <a:pPr algn="ctr"/>
            <a:r>
              <a:rPr lang="en-US" sz="3300" dirty="0" smtClean="0"/>
              <a:t>Figure 1</a:t>
            </a:r>
            <a:endParaRPr lang="en-US" sz="3300" dirty="0"/>
          </a:p>
        </p:txBody>
      </p:sp>
      <p:sp>
        <p:nvSpPr>
          <p:cNvPr id="3" name="TextBox 2"/>
          <p:cNvSpPr txBox="1"/>
          <p:nvPr/>
        </p:nvSpPr>
        <p:spPr>
          <a:xfrm>
            <a:off x="22937808" y="17356638"/>
            <a:ext cx="8584354" cy="3647152"/>
          </a:xfrm>
          <a:prstGeom prst="rect">
            <a:avLst/>
          </a:prstGeom>
          <a:noFill/>
        </p:spPr>
        <p:txBody>
          <a:bodyPr wrap="square" rtlCol="0">
            <a:spAutoFit/>
          </a:bodyPr>
          <a:lstStyle/>
          <a:p>
            <a:r>
              <a:rPr lang="en-US" sz="3300" dirty="0" smtClean="0"/>
              <a:t>Figure 1: Represents the initializing of the boundaries</a:t>
            </a:r>
          </a:p>
          <a:p>
            <a:endParaRPr lang="en-US" sz="3300" dirty="0"/>
          </a:p>
          <a:p>
            <a:r>
              <a:rPr lang="en-US" sz="3300" dirty="0" smtClean="0"/>
              <a:t>Figure 2: Represents the Active Contour not detecting the boundaries accurately </a:t>
            </a:r>
          </a:p>
          <a:p>
            <a:endParaRPr lang="en-US" sz="3300" dirty="0"/>
          </a:p>
          <a:p>
            <a:r>
              <a:rPr lang="en-US" sz="3300" dirty="0" smtClean="0"/>
              <a:t>Figure 3: Acceptable Image after Active Contour </a:t>
            </a:r>
            <a:endParaRPr lang="en-US" sz="3300" dirty="0"/>
          </a:p>
        </p:txBody>
      </p:sp>
      <p:sp>
        <p:nvSpPr>
          <p:cNvPr id="2" name="TextBox 1"/>
          <p:cNvSpPr txBox="1"/>
          <p:nvPr/>
        </p:nvSpPr>
        <p:spPr>
          <a:xfrm>
            <a:off x="5364480" y="8900160"/>
            <a:ext cx="184731" cy="1420838"/>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18727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gt;&lt;object type=&quot;8&quot; unique_id=&quot;10006&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12327</TotalTime>
  <Words>762</Words>
  <Application>Microsoft Office PowerPoint</Application>
  <PresentationFormat>Custom</PresentationFormat>
  <Paragraphs>75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Cambria Math</vt:lpstr>
      <vt:lpstr>MS Mincho</vt:lpstr>
      <vt:lpstr>Times New Roman</vt:lpstr>
      <vt:lpstr>Office Theme</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Gregor von Laszewski &amp; Nigel Pugh</dc:creator>
  <cp:keywords/>
  <dc:description/>
  <cp:lastModifiedBy>Tori Wilbon</cp:lastModifiedBy>
  <cp:revision>199</cp:revision>
  <dcterms:created xsi:type="dcterms:W3CDTF">2014-07-04T17:38:31Z</dcterms:created>
  <dcterms:modified xsi:type="dcterms:W3CDTF">2015-08-12T16:34:22Z</dcterms:modified>
  <cp:category/>
</cp:coreProperties>
</file>